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6"/>
  </p:sldMasterIdLst>
  <p:notesMasterIdLst>
    <p:notesMasterId r:id="rId57"/>
  </p:notesMasterIdLst>
  <p:handoutMasterIdLst>
    <p:handoutMasterId r:id="rId58"/>
  </p:handoutMasterIdLst>
  <p:sldIdLst>
    <p:sldId id="502" r:id="rId7"/>
    <p:sldId id="649" r:id="rId8"/>
    <p:sldId id="646" r:id="rId9"/>
    <p:sldId id="647" r:id="rId10"/>
    <p:sldId id="662" r:id="rId11"/>
    <p:sldId id="663" r:id="rId12"/>
    <p:sldId id="612" r:id="rId13"/>
    <p:sldId id="627" r:id="rId14"/>
    <p:sldId id="675" r:id="rId15"/>
    <p:sldId id="667" r:id="rId16"/>
    <p:sldId id="668" r:id="rId17"/>
    <p:sldId id="669" r:id="rId18"/>
    <p:sldId id="670" r:id="rId19"/>
    <p:sldId id="650" r:id="rId20"/>
    <p:sldId id="624" r:id="rId21"/>
    <p:sldId id="648" r:id="rId22"/>
    <p:sldId id="651" r:id="rId23"/>
    <p:sldId id="654" r:id="rId24"/>
    <p:sldId id="655" r:id="rId25"/>
    <p:sldId id="652" r:id="rId26"/>
    <p:sldId id="653" r:id="rId27"/>
    <p:sldId id="638" r:id="rId28"/>
    <p:sldId id="633" r:id="rId29"/>
    <p:sldId id="656" r:id="rId30"/>
    <p:sldId id="629" r:id="rId31"/>
    <p:sldId id="631" r:id="rId32"/>
    <p:sldId id="634" r:id="rId33"/>
    <p:sldId id="635" r:id="rId34"/>
    <p:sldId id="657" r:id="rId35"/>
    <p:sldId id="630" r:id="rId36"/>
    <p:sldId id="636" r:id="rId37"/>
    <p:sldId id="659" r:id="rId38"/>
    <p:sldId id="639" r:id="rId39"/>
    <p:sldId id="660" r:id="rId40"/>
    <p:sldId id="676" r:id="rId41"/>
    <p:sldId id="640" r:id="rId42"/>
    <p:sldId id="641" r:id="rId43"/>
    <p:sldId id="642" r:id="rId44"/>
    <p:sldId id="671" r:id="rId45"/>
    <p:sldId id="672" r:id="rId46"/>
    <p:sldId id="673" r:id="rId47"/>
    <p:sldId id="677" r:id="rId48"/>
    <p:sldId id="678" r:id="rId49"/>
    <p:sldId id="674" r:id="rId50"/>
    <p:sldId id="644" r:id="rId51"/>
    <p:sldId id="665" r:id="rId52"/>
    <p:sldId id="666" r:id="rId53"/>
    <p:sldId id="661" r:id="rId54"/>
    <p:sldId id="664" r:id="rId55"/>
    <p:sldId id="49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50"/>
    <a:srgbClr val="5C2D91"/>
    <a:srgbClr val="FFC000"/>
    <a:srgbClr val="008272"/>
    <a:srgbClr val="2A8EDD"/>
    <a:srgbClr val="4EB1FF"/>
    <a:srgbClr val="003C6C"/>
    <a:srgbClr val="004E8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0" autoAdjust="0"/>
    <p:restoredTop sz="91757" autoAdjust="0"/>
  </p:normalViewPr>
  <p:slideViewPr>
    <p:cSldViewPr snapToGrid="0">
      <p:cViewPr varScale="1">
        <p:scale>
          <a:sx n="55" d="100"/>
          <a:sy n="55" d="100"/>
        </p:scale>
        <p:origin x="1029" y="21"/>
      </p:cViewPr>
      <p:guideLst>
        <p:guide orient="horz" pos="2160"/>
        <p:guide pos="3840"/>
      </p:guideLst>
    </p:cSldViewPr>
  </p:slideViewPr>
  <p:outlineViewPr>
    <p:cViewPr>
      <p:scale>
        <a:sx n="33" d="100"/>
        <a:sy n="33" d="100"/>
      </p:scale>
      <p:origin x="0" y="-12036"/>
    </p:cViewPr>
  </p:outlineViewPr>
  <p:notesTextViewPr>
    <p:cViewPr>
      <p:scale>
        <a:sx n="100" d="100"/>
        <a:sy n="100" d="100"/>
      </p:scale>
      <p:origin x="0" y="0"/>
    </p:cViewPr>
  </p:notesTextViewPr>
  <p:sorterViewPr>
    <p:cViewPr varScale="1">
      <p:scale>
        <a:sx n="1" d="1"/>
        <a:sy n="1" d="1"/>
      </p:scale>
      <p:origin x="0" y="-18389"/>
    </p:cViewPr>
  </p:sorterViewPr>
  <p:notesViewPr>
    <p:cSldViewPr snapToGrid="0">
      <p:cViewPr varScale="1">
        <p:scale>
          <a:sx n="80" d="100"/>
          <a:sy n="80"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0CD038-4F02-460A-8502-F2FF4E692CD2}" type="datetimeFigureOut">
              <a:rPr lang="en-US" smtClean="0"/>
              <a:t>7/12/2017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AFDAA8-3E05-4B25-8F62-C7C1C4D18060}" type="slidenum">
              <a:rPr lang="en-US" smtClean="0"/>
              <a:t>‹#›</a:t>
            </a:fld>
            <a:endParaRPr lang="en-US"/>
          </a:p>
        </p:txBody>
      </p:sp>
    </p:spTree>
    <p:extLst>
      <p:ext uri="{BB962C8B-B14F-4D97-AF65-F5344CB8AC3E}">
        <p14:creationId xmlns:p14="http://schemas.microsoft.com/office/powerpoint/2010/main" val="121830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36E18-E37B-4B1E-B1D3-23B3773636F4}" type="datetimeFigureOut">
              <a:rPr lang="en-US" smtClean="0"/>
              <a:t>7/12/2017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D5F8F-46C9-46A5-9E1B-00B0A72B40BF}" type="slidenum">
              <a:rPr lang="en-US" smtClean="0"/>
              <a:t>‹#›</a:t>
            </a:fld>
            <a:endParaRPr lang="en-US"/>
          </a:p>
        </p:txBody>
      </p:sp>
    </p:spTree>
    <p:extLst>
      <p:ext uri="{BB962C8B-B14F-4D97-AF65-F5344CB8AC3E}">
        <p14:creationId xmlns:p14="http://schemas.microsoft.com/office/powerpoint/2010/main" val="1577873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microsoft.com/" TargetMode="External"/><Relationship Id="rId3" Type="http://schemas.openxmlformats.org/officeDocument/2006/relationships/hyperlink" Target="http://www.sydneyoperahouse.com/" TargetMode="External"/><Relationship Id="rId7" Type="http://schemas.openxmlformats.org/officeDocument/2006/relationships/hyperlink" Target="http://www.bizdata.com.au/"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australia.com/en-us/articles/nat-australias-rainforests.html" TargetMode="External"/><Relationship Id="rId5" Type="http://schemas.openxmlformats.org/officeDocument/2006/relationships/hyperlink" Target="http://www.australia.com/en-us/articles/australian-wineries.html" TargetMode="External"/><Relationship Id="rId10" Type="http://schemas.openxmlformats.org/officeDocument/2006/relationships/hyperlink" Target="http://azure.microsoft.com/en-us/services/hdinsight/" TargetMode="External"/><Relationship Id="rId4" Type="http://schemas.openxmlformats.org/officeDocument/2006/relationships/hyperlink" Target="http://www.australia.com/en-us/places/great-barrier-reef/top-10-things-to-do.html" TargetMode="External"/><Relationship Id="rId9" Type="http://schemas.openxmlformats.org/officeDocument/2006/relationships/hyperlink" Target="https://powerbi.microsoft.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icrosoft.com/clou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microsoft.com/en-us/server-cloud/cloud-os/data-insights.aspx"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26340"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Eur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na01.safelinks.protection.outlook.com/?url=http://customers.microsoft.com/Pages/CustomerStory.aspx?recid%3d18294&amp;data=01|01|deforbes@064d.mgd.microsoft.com|f195faa3f8ff4bea762a08d2ff36b77d|72f988bf86f141af91ab2d7cd011db47|1&amp;sdata=sBXfcNvNyMzj6CYrZ/yj2zPReJ7JzNg151SjME%2brHGY%3d"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news.microsoft.com/features/tabletop-tablets-provide-a-better-experience-for-diners-and-valuable-data-for-restaurants/#sm.001infnay13c3dka11c2efuir240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387712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latin typeface="Segoe UI Light" pitchFamily="34" charset="0"/>
              </a:rPr>
              <a:t>https://customers.microsoft.com/Pages/CustomerStory.aspx?recid=18910</a:t>
            </a:r>
          </a:p>
          <a:p>
            <a:endParaRPr lang="en-US" b="1" baseline="0" dirty="0">
              <a:latin typeface="Segoe UI Light" pitchFamily="34" charset="0"/>
            </a:endParaRPr>
          </a:p>
          <a:p>
            <a:r>
              <a:rPr lang="en-US" b="1" dirty="0">
                <a:effectLst/>
              </a:rPr>
              <a:t>Business Needs</a:t>
            </a:r>
          </a:p>
          <a:p>
            <a:r>
              <a:rPr lang="en-US" dirty="0" err="1">
                <a:effectLst/>
              </a:rPr>
              <a:t>AccuWeather</a:t>
            </a:r>
            <a:r>
              <a:rPr lang="en-US" dirty="0">
                <a:effectLst/>
              </a:rPr>
              <a:t> provides weather forecasts for all locations worldwide through multiple channels including smartphones, websites, and social media. With an ever-increasing array of mobile devices on the market, the company looked for new ways to bring potentially lifesaving information to people anywhere, at any time.</a:t>
            </a:r>
          </a:p>
          <a:p>
            <a:r>
              <a:rPr lang="en-US" dirty="0">
                <a:effectLst/>
              </a:rPr>
              <a:t>At first, most forecast requests came from the United States, but over the years nearly half of all requests were global in origin. “As more connected devices came on the market worldwide, we went from 4 billion to more than 12 billion requests a day in less than three years,” says Chris Patti, Chief Technology Officer at </a:t>
            </a:r>
            <a:r>
              <a:rPr lang="en-US" dirty="0" err="1">
                <a:effectLst/>
              </a:rPr>
              <a:t>AccuWeather</a:t>
            </a:r>
            <a:r>
              <a:rPr lang="en-US" dirty="0">
                <a:effectLst/>
              </a:rPr>
              <a:t>. “Scale became a challenge.”</a:t>
            </a:r>
          </a:p>
          <a:p>
            <a:r>
              <a:rPr lang="en-US" dirty="0">
                <a:effectLst/>
              </a:rPr>
              <a:t>To handle the escalating demand while keeping costs under control, the company migrated its application programming interface (API) from its on-premises datacenter to the cloud on the Microsoft Azure platform in April 2012. The conduit for most of the company’s services, the API is used by </a:t>
            </a:r>
            <a:r>
              <a:rPr lang="en-US" dirty="0" err="1">
                <a:effectLst/>
              </a:rPr>
              <a:t>AccuWeather</a:t>
            </a:r>
            <a:r>
              <a:rPr lang="en-US" dirty="0">
                <a:effectLst/>
              </a:rPr>
              <a:t> and its customers to create customized apps for mobile devices, websites, and, increasingly, social media. The transition to the cloud made it possible to scale out globally, and it also opened the door for other opportunities.</a:t>
            </a:r>
          </a:p>
          <a:p>
            <a:r>
              <a:rPr lang="en-US" b="1" dirty="0">
                <a:effectLst/>
              </a:rPr>
              <a:t>Solution</a:t>
            </a:r>
          </a:p>
          <a:p>
            <a:r>
              <a:rPr lang="en-US" dirty="0" err="1">
                <a:effectLst/>
              </a:rPr>
              <a:t>AccuWeather</a:t>
            </a:r>
            <a:r>
              <a:rPr lang="en-US" dirty="0">
                <a:effectLst/>
              </a:rPr>
              <a:t> deployed its API on a platform-as-service offering including Azure Cloud Services, Azure Cache Services, and Azure Traffic Manager. The flexible framework could easily handle billions of requests each day and also serve as a platform for further innovation. Taking full advantage of the platform’s potential, </a:t>
            </a:r>
            <a:r>
              <a:rPr lang="en-US" dirty="0" err="1">
                <a:effectLst/>
              </a:rPr>
              <a:t>AccuWeather</a:t>
            </a:r>
            <a:r>
              <a:rPr lang="en-US" dirty="0">
                <a:effectLst/>
              </a:rPr>
              <a:t> developed and launched a second API and will migrate its website to Azure App Services. Together, the two APIs are responsible for more than 12 billion daily requests for data—more than double the volume when the project started in 2012.</a:t>
            </a:r>
          </a:p>
          <a:p>
            <a:r>
              <a:rPr lang="en-US" dirty="0">
                <a:effectLst/>
              </a:rPr>
              <a:t>Besides scaling better, the new API significantly expands possibilities for </a:t>
            </a:r>
            <a:r>
              <a:rPr lang="en-US" dirty="0" err="1">
                <a:effectLst/>
              </a:rPr>
              <a:t>AccuWeather</a:t>
            </a:r>
            <a:r>
              <a:rPr lang="en-US" dirty="0">
                <a:effectLst/>
              </a:rPr>
              <a:t> and its customers by integrating new data sources and functionality, including radar feeds, imagery, and device sensors. For example, </a:t>
            </a:r>
            <a:r>
              <a:rPr lang="en-US" dirty="0" err="1">
                <a:effectLst/>
              </a:rPr>
              <a:t>AccuWeather</a:t>
            </a:r>
            <a:r>
              <a:rPr lang="en-US" dirty="0">
                <a:effectLst/>
              </a:rPr>
              <a:t> has created </a:t>
            </a:r>
            <a:r>
              <a:rPr lang="en-US" dirty="0" err="1">
                <a:effectLst/>
              </a:rPr>
              <a:t>MinuteCast</a:t>
            </a:r>
            <a:r>
              <a:rPr lang="en-US" dirty="0">
                <a:effectLst/>
              </a:rPr>
              <a:t>®, a new service that provides a highly accurate, minute-by-minute precipitation forecast for the next two hours. It is available for more global locations than any other source. “Now, with our API on Azure, it’s about more than just giving weather information,” says Patti. “It’s about using our technology to improve lives, whether it’s a company that uses the data to close windows when it’s going to rain, or one that turns on sirens in a tornado warning.”</a:t>
            </a:r>
          </a:p>
          <a:p>
            <a:r>
              <a:rPr lang="en-US" dirty="0">
                <a:effectLst/>
              </a:rPr>
              <a:t>Speed is paramount in weather forecasting. People worldwide rely on </a:t>
            </a:r>
            <a:r>
              <a:rPr lang="en-US" dirty="0" err="1">
                <a:effectLst/>
              </a:rPr>
              <a:t>AccuWeather</a:t>
            </a:r>
            <a:r>
              <a:rPr lang="en-US" dirty="0">
                <a:effectLst/>
              </a:rPr>
              <a:t> to provide the most current information through multiple channels including AccuWeather.com, the company’s award-winning apps, and 1,700 media clients in radio, newspaper, and television. In addition to servicing individuals, the company provides services to more than 240 of the Global Fortune 500 companies and thousands of other organizations, which is why it also chose to use Microsoft Dynamics CRM.</a:t>
            </a:r>
          </a:p>
          <a:p>
            <a:r>
              <a:rPr lang="en-US" dirty="0">
                <a:effectLst/>
              </a:rPr>
              <a:t>The product provides turnkey efficiency in sales and contracts, customer service, and database management. For example, the company’s sales team can now quickly and easily upload new sales contacts worldwide. Dynamics CRM also provides a seamless digital end-to-end solution for client contracts. Contracts are now stored and managed in a paperless environment that includes business leads, account history, and contract details.</a:t>
            </a:r>
          </a:p>
          <a:p>
            <a:r>
              <a:rPr lang="en-US" dirty="0">
                <a:effectLst/>
              </a:rPr>
              <a:t>Now, the team can find all of the required account information at a glance, updating details as needed in a trusted, central source location. “We’re constantly assessing and improving how we can meet people’s needs on every platform,” says Stephen </a:t>
            </a:r>
            <a:r>
              <a:rPr lang="en-US" dirty="0" err="1">
                <a:effectLst/>
              </a:rPr>
              <a:t>Savitski</a:t>
            </a:r>
            <a:r>
              <a:rPr lang="en-US" dirty="0">
                <a:effectLst/>
              </a:rPr>
              <a:t>, Director of IT Development at </a:t>
            </a:r>
            <a:r>
              <a:rPr lang="en-US" dirty="0" err="1">
                <a:effectLst/>
              </a:rPr>
              <a:t>AccuWeather</a:t>
            </a:r>
            <a:r>
              <a:rPr lang="en-US" dirty="0">
                <a:effectLst/>
              </a:rPr>
              <a:t>. “With the aid of Dynamics CRM, we are moving better and faster than ever before. In customer service, we are immediately connecting customer inquiries and feedback to respond effectively to and track every customer experience in one location, providing best-in-class customer service. In marketing, Microsoft Dynamics CRM is used to communicate executive-level news and announcements to the world’s business leaders and partners. These are just two examples of how using Microsoft Dynamics CRM is helping to make </a:t>
            </a:r>
            <a:r>
              <a:rPr lang="en-US" dirty="0" err="1">
                <a:effectLst/>
              </a:rPr>
              <a:t>AccuWeather</a:t>
            </a:r>
            <a:r>
              <a:rPr lang="en-US" dirty="0">
                <a:effectLst/>
              </a:rPr>
              <a:t> more effective and efficient as an organization.”</a:t>
            </a:r>
          </a:p>
          <a:p>
            <a:r>
              <a:rPr lang="en-US" dirty="0">
                <a:effectLst/>
              </a:rPr>
              <a:t>The company is also taking advantage of new analytics capabilities. For the first time, the company was able to store large volumes of log data including when, where, and how frequently users access services. Within three years, the company had accumulated 30 terabytes of usage information in Azure Storage services. The company is now using HDInsight services, a Hadoop implementation on Azure, to look at the information.</a:t>
            </a:r>
          </a:p>
          <a:p>
            <a:r>
              <a:rPr lang="en-US" dirty="0">
                <a:effectLst/>
              </a:rPr>
              <a:t>By understanding when customers are most likely to request data, </a:t>
            </a:r>
            <a:r>
              <a:rPr lang="en-US" dirty="0" err="1">
                <a:effectLst/>
              </a:rPr>
              <a:t>AccuWeather</a:t>
            </a:r>
            <a:r>
              <a:rPr lang="en-US" dirty="0">
                <a:effectLst/>
              </a:rPr>
              <a:t> can create more tailored services and a better user experience. “It used to take four days to process one day of log information, if we could do it at all,” says Patti. “Now it takes us 40 minutes—a huge time savings.”</a:t>
            </a:r>
          </a:p>
          <a:p>
            <a:r>
              <a:rPr lang="en-US" dirty="0">
                <a:effectLst/>
              </a:rPr>
              <a:t>And as the Internet of Things (IoT) trend builds, with more devices connected and generating information, the company expects that big data analytics with Azure will provide even greater precision. A future initiative includes using Azure Machine Learning to build predictive data models based on historical information and live telemetry data pulled from mobile phones, cars, and other devices.</a:t>
            </a:r>
          </a:p>
          <a:p>
            <a:r>
              <a:rPr lang="en-US" dirty="0">
                <a:effectLst/>
              </a:rPr>
              <a:t>Now in its nascent stage, the initiative has huge possibilities. For example, Patti points out that real-time weather data could be combined with historical accident information to create a predictive model on which to base safer travel routes. Or, information could be collected from slip sensors on brakes, windshield wipers, or lights to automatically alert other drivers to low visibility or slippery roads.</a:t>
            </a:r>
          </a:p>
          <a:p>
            <a:r>
              <a:rPr lang="en-US" b="1" dirty="0">
                <a:effectLst/>
              </a:rPr>
              <a:t>Benefits</a:t>
            </a:r>
          </a:p>
          <a:p>
            <a:r>
              <a:rPr lang="en-US" dirty="0">
                <a:effectLst/>
              </a:rPr>
              <a:t>With the Microsoft Azure platform, </a:t>
            </a:r>
            <a:r>
              <a:rPr lang="en-US" dirty="0" err="1">
                <a:effectLst/>
              </a:rPr>
              <a:t>AccuWeather</a:t>
            </a:r>
            <a:r>
              <a:rPr lang="en-US" dirty="0">
                <a:effectLst/>
              </a:rPr>
              <a:t> can expand its innovative forecasting services easily and affordably, bringing lifesaving information to people worldwide.</a:t>
            </a:r>
          </a:p>
          <a:p>
            <a:r>
              <a:rPr lang="en-US" b="1" dirty="0">
                <a:effectLst/>
              </a:rPr>
              <a:t>Scale and innovation on demand</a:t>
            </a:r>
            <a:endParaRPr lang="en-US" dirty="0">
              <a:effectLst/>
            </a:endParaRPr>
          </a:p>
          <a:p>
            <a:r>
              <a:rPr lang="en-US" dirty="0">
                <a:effectLst/>
              </a:rPr>
              <a:t>With Microsoft Azure, the company has the scale and flexibility it needs to adapt to rapidly changing weather conditions. “Our data and traffic are driven 100 percent by weather,” says Patti. “Before, we couldn’t do any type of adaptive scaling. Now, we can spin up virtual servers on Azure to serve 20 minutes of traffic when we need it, and then turn them off. That type of on-demand scalability is a huge benefit.”</a:t>
            </a:r>
          </a:p>
          <a:p>
            <a:r>
              <a:rPr lang="en-US" dirty="0">
                <a:effectLst/>
              </a:rPr>
              <a:t>The cloud elasticity helps </a:t>
            </a:r>
            <a:r>
              <a:rPr lang="en-US" dirty="0" err="1">
                <a:effectLst/>
              </a:rPr>
              <a:t>AccuWeather</a:t>
            </a:r>
            <a:r>
              <a:rPr lang="en-US" dirty="0">
                <a:effectLst/>
              </a:rPr>
              <a:t> transform business operations by improving real-time big data analytics too. “Microsoft helps us grow and create innovative products and services,” says Patti. “In the past, we were really dragged down by capital expenditures and technology limitations. With a partner like Microsoft and cloud scalability, we can handle rapid growth while focusing on new ways to bring content to people and organizations, whether it’s through an Xbox 360 or virtually any device.”</a:t>
            </a:r>
          </a:p>
          <a:p>
            <a:r>
              <a:rPr lang="en-US" b="1" dirty="0">
                <a:effectLst/>
              </a:rPr>
              <a:t>More growth at lower capital cost</a:t>
            </a:r>
            <a:endParaRPr lang="en-US" dirty="0">
              <a:effectLst/>
            </a:endParaRPr>
          </a:p>
          <a:p>
            <a:r>
              <a:rPr lang="en-US" dirty="0">
                <a:effectLst/>
              </a:rPr>
              <a:t>Deploying in the cloud is also helping the company cut costs and implement new capabilities affordably. No longer held back by infrastructure, the company has cut the number of its existing, on-premises API back-end server computers by about 70 percent.</a:t>
            </a:r>
          </a:p>
          <a:p>
            <a:r>
              <a:rPr lang="en-US" dirty="0">
                <a:effectLst/>
              </a:rPr>
              <a:t>The company can continue to expand to new markets more easily. “By powering our services with Azure, we’re reaching more people than ever before, including developing countries with huge populations,” says Patti. “And as they grow and evolve, we’ll be able to scale to meet their needs also.”</a:t>
            </a:r>
          </a:p>
          <a:p>
            <a:r>
              <a:rPr lang="en-US" b="1" dirty="0">
                <a:effectLst/>
              </a:rPr>
              <a:t>Lifesaving, real-time information</a:t>
            </a:r>
            <a:endParaRPr lang="en-US" dirty="0">
              <a:effectLst/>
            </a:endParaRPr>
          </a:p>
          <a:p>
            <a:r>
              <a:rPr lang="en-US" dirty="0">
                <a:effectLst/>
              </a:rPr>
              <a:t>What does scalability mean in real terms to </a:t>
            </a:r>
            <a:r>
              <a:rPr lang="en-US" dirty="0" err="1">
                <a:effectLst/>
              </a:rPr>
              <a:t>AccuWeather</a:t>
            </a:r>
            <a:r>
              <a:rPr lang="en-US" dirty="0">
                <a:effectLst/>
              </a:rPr>
              <a:t> users? When it comes to forecasting, it can mean survival. “With Azure, we’re bringing weather data to people who never had it before,” says Patti. “I heard a story recently about a farmer in a developing country who got his forecast by looking through a telescope at a guy a mile away who held a sign printed with the weather prediction. Now, he can use a simple phone and instantly get a temperature forecast or a warning about catastrophic events like flooding. It’s a huge capability to be able to give this kind of information to people.”</a:t>
            </a:r>
          </a:p>
          <a:p>
            <a:endParaRPr lang="en-US" b="1" baseline="0"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5122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latin typeface="Segoe UI Light" pitchFamily="34" charset="0"/>
              </a:rPr>
              <a:t>https://customers.microsoft.com/Pages/CustomerStory.aspx?recid=23330</a:t>
            </a:r>
          </a:p>
          <a:p>
            <a:endParaRPr lang="en-US" b="1" baseline="0" dirty="0">
              <a:latin typeface="Segoe UI Light" pitchFamily="34" charset="0"/>
            </a:endParaRPr>
          </a:p>
          <a:p>
            <a:r>
              <a:rPr lang="en-US" dirty="0">
                <a:effectLst/>
              </a:rPr>
              <a:t>Tasked with attracting international visitors to such iconic sights as the </a:t>
            </a:r>
            <a:r>
              <a:rPr lang="en-US" dirty="0">
                <a:effectLst/>
                <a:hlinkClick r:id="rId3"/>
              </a:rPr>
              <a:t>Sydney Opera House</a:t>
            </a:r>
            <a:r>
              <a:rPr lang="en-US" dirty="0">
                <a:effectLst/>
              </a:rPr>
              <a:t> and the </a:t>
            </a:r>
            <a:r>
              <a:rPr lang="en-US" dirty="0">
                <a:effectLst/>
                <a:hlinkClick r:id="rId4"/>
              </a:rPr>
              <a:t>Great Barrier Reef</a:t>
            </a:r>
            <a:r>
              <a:rPr lang="en-US" dirty="0">
                <a:effectLst/>
              </a:rPr>
              <a:t>, as well as the country’s </a:t>
            </a:r>
            <a:r>
              <a:rPr lang="en-US" dirty="0">
                <a:effectLst/>
                <a:hlinkClick r:id="rId5"/>
              </a:rPr>
              <a:t>acclaimed wine regions</a:t>
            </a:r>
            <a:r>
              <a:rPr lang="en-US" dirty="0">
                <a:effectLst/>
              </a:rPr>
              <a:t> and </a:t>
            </a:r>
            <a:r>
              <a:rPr lang="en-US" dirty="0">
                <a:effectLst/>
                <a:hlinkClick r:id="rId6"/>
              </a:rPr>
              <a:t>ancient rainforests</a:t>
            </a:r>
            <a:r>
              <a:rPr lang="en-US" dirty="0">
                <a:effectLst/>
              </a:rPr>
              <a:t>, the agency helped drive $83.4 billion in overnight tourist spending and generated 11,000 jobs between 2013 and 2014. The agency’s next goal? Grow tourist spending to between $115 and $140 billion by 2020.</a:t>
            </a:r>
          </a:p>
          <a:p>
            <a:r>
              <a:rPr lang="en-US" dirty="0">
                <a:effectLst/>
              </a:rPr>
              <a:t>To accomplish this, Tourism Australia knew it needed powerful tools to help target and optimize a massive marketing effort. So the agency turned to technology partner </a:t>
            </a:r>
            <a:r>
              <a:rPr lang="en-US" dirty="0" err="1">
                <a:effectLst/>
                <a:hlinkClick r:id="rId7"/>
              </a:rPr>
              <a:t>BizData</a:t>
            </a:r>
            <a:r>
              <a:rPr lang="en-US" dirty="0">
                <a:effectLst/>
              </a:rPr>
              <a:t> to create an end-to-end business intelligence solution built on </a:t>
            </a:r>
            <a:r>
              <a:rPr lang="en-US" dirty="0">
                <a:effectLst/>
                <a:hlinkClick r:id="rId8"/>
              </a:rPr>
              <a:t>Microsoft</a:t>
            </a:r>
            <a:r>
              <a:rPr lang="en-US" dirty="0">
                <a:effectLst/>
              </a:rPr>
              <a:t> technologies that enables it to capture, analyze, consume and share critical business data in real time using </a:t>
            </a:r>
            <a:r>
              <a:rPr lang="en-US" dirty="0">
                <a:effectLst/>
                <a:hlinkClick r:id="rId9"/>
              </a:rPr>
              <a:t>Power BI</a:t>
            </a:r>
            <a:r>
              <a:rPr lang="en-US" dirty="0">
                <a:effectLst/>
              </a:rPr>
              <a:t>. The resulting deep data insights are transforming the way decisions are made at the agency, and more: Just a few months after getting the solution up and running, Tourism Australia has seen a 20 percent uplift in overnight tourist expenditures. “We’ve seen recent growth of more than 8 percent in international arrivals,” says John </a:t>
            </a:r>
            <a:r>
              <a:rPr lang="en-US" dirty="0" err="1">
                <a:effectLst/>
              </a:rPr>
              <a:t>Mackenney</a:t>
            </a:r>
            <a:r>
              <a:rPr lang="en-US" dirty="0">
                <a:effectLst/>
              </a:rPr>
              <a:t>, chief financial officer of Tourism Australia. “We are now better equipped to market Australia to the world.”</a:t>
            </a:r>
          </a:p>
          <a:p>
            <a:r>
              <a:rPr lang="en-US" b="1" dirty="0">
                <a:effectLst/>
              </a:rPr>
              <a:t>Making it mobile</a:t>
            </a:r>
            <a:endParaRPr lang="en-US" dirty="0">
              <a:effectLst/>
            </a:endParaRPr>
          </a:p>
          <a:p>
            <a:r>
              <a:rPr lang="en-US" dirty="0">
                <a:effectLst/>
              </a:rPr>
              <a:t>To attract tourists, Tourism Australia employs nearly 300 staff and a partner network of PR, digital and creative agencies around the globe that drive marketing campaigns in 17 regions — and produce an enormous amount of data. Until recently, the agency’s forecasting, campaign planning and analytics details were scattered across more than 200 disparate spreadsheets and documents throughout the company’s global locations. Tourism Australia needed a way to centralize this data — and get members of a mobile, global team all on the same page.</a:t>
            </a:r>
          </a:p>
          <a:p>
            <a:r>
              <a:rPr lang="en-US" dirty="0">
                <a:effectLst/>
              </a:rPr>
              <a:t>In July 2014, Tourism Australia turned to </a:t>
            </a:r>
            <a:r>
              <a:rPr lang="en-US" dirty="0" err="1">
                <a:effectLst/>
              </a:rPr>
              <a:t>BizData</a:t>
            </a:r>
            <a:r>
              <a:rPr lang="en-US" dirty="0">
                <a:effectLst/>
              </a:rPr>
              <a:t> to implement a solution that provides the agency with data capture, budgeting and forecasting capabilities, as well as self-service analytics for staff with a single view across campaigns in all 17 markets. The solution provides mobile analytics to staff on the go by combining Power BI with </a:t>
            </a:r>
            <a:r>
              <a:rPr lang="en-US" dirty="0">
                <a:effectLst/>
                <a:hlinkClick r:id="rId10"/>
              </a:rPr>
              <a:t>HDInsight</a:t>
            </a:r>
            <a:r>
              <a:rPr lang="en-US" dirty="0">
                <a:effectLst/>
              </a:rPr>
              <a:t> and Storm. Now, marketing staff as well as HR, finance and executive management can create unique dashboards and access them on mobile devices for real-time insights into the progress of multiple campaigns. It’s a vast improvement over the previous system of manually uploading data to a central system, then waiting for analysts to create spreadsheets and reports.</a:t>
            </a:r>
          </a:p>
          <a:p>
            <a:r>
              <a:rPr lang="en-US" dirty="0">
                <a:effectLst/>
              </a:rPr>
              <a:t>“Our strategy was to increase mobility in the organization,” says Dave Rumsey, chief information officer for Tourism Australia. “We went from a very disparate, inconsistent and inefficient setup to one in which any executive can open a dashboard on their phone and see immediately how the media spend for a campaign is performing against various KPIs.”</a:t>
            </a:r>
          </a:p>
          <a:p>
            <a:r>
              <a:rPr lang="en-US" dirty="0">
                <a:effectLst/>
              </a:rPr>
              <a:t>The result? Better collaboration across teams and campaigns, and better decisions based on easy access to accurate data. “We knew if we could create a level of transparency using the Microsoft Power BI dashboards, we could completely transform the way we were making decisions,” says Rumsey. “And we have — the discussions and questions that the various business units are asking about their data are on a much different level than they were just a couple of years ago. The tools facilitate global collaboration via the cloud among teams in offices around the world.”</a:t>
            </a:r>
          </a:p>
          <a:p>
            <a:r>
              <a:rPr lang="en-US" b="1" dirty="0">
                <a:effectLst/>
              </a:rPr>
              <a:t>Deeper insights</a:t>
            </a:r>
            <a:endParaRPr lang="en-US" dirty="0">
              <a:effectLst/>
            </a:endParaRPr>
          </a:p>
          <a:p>
            <a:r>
              <a:rPr lang="en-US" dirty="0">
                <a:effectLst/>
              </a:rPr>
              <a:t>Besides data on global campaign efforts, the system pulls in external data, such as government data on immigration, and visitor arrivals and departures. It also gathers real-time data from social media feeds, such as Twitter and Facebook — which is key to an organization that relies on public sentiment for targeting marketing campaigns.</a:t>
            </a:r>
          </a:p>
          <a:p>
            <a:r>
              <a:rPr lang="en-US" dirty="0">
                <a:effectLst/>
              </a:rPr>
              <a:t>Also key, given Tourism Australia’s ambitious goals: the speed with which the solution was put in place. “The shift from disparate systems, </a:t>
            </a:r>
            <a:r>
              <a:rPr lang="en-US" dirty="0" err="1">
                <a:effectLst/>
              </a:rPr>
              <a:t>siloed</a:t>
            </a:r>
            <a:r>
              <a:rPr lang="en-US" dirty="0">
                <a:effectLst/>
              </a:rPr>
              <a:t> markets and no self-service capabilities to cloud-based business analysis service with real-time mobile insight into social media via HDInsight took less than nine months,” says Nadav </a:t>
            </a:r>
            <a:r>
              <a:rPr lang="en-US" dirty="0" err="1">
                <a:effectLst/>
              </a:rPr>
              <a:t>Rayman</a:t>
            </a:r>
            <a:r>
              <a:rPr lang="en-US" dirty="0">
                <a:effectLst/>
              </a:rPr>
              <a:t>, </a:t>
            </a:r>
            <a:r>
              <a:rPr lang="en-US" dirty="0" err="1">
                <a:effectLst/>
              </a:rPr>
              <a:t>BizData’s</a:t>
            </a:r>
            <a:r>
              <a:rPr lang="en-US" dirty="0">
                <a:effectLst/>
              </a:rPr>
              <a:t> marketing director. “It’s an achievement that both Tourism Australia and </a:t>
            </a:r>
            <a:r>
              <a:rPr lang="en-US" dirty="0" err="1">
                <a:effectLst/>
              </a:rPr>
              <a:t>BizData</a:t>
            </a:r>
            <a:r>
              <a:rPr lang="en-US" dirty="0">
                <a:effectLst/>
              </a:rPr>
              <a:t> are proud of.”</a:t>
            </a:r>
          </a:p>
          <a:p>
            <a:r>
              <a:rPr lang="en-US" dirty="0">
                <a:effectLst/>
              </a:rPr>
              <a:t>Just a few months into the project, the agency is already seeing potential new data streams to add, and new ways to look at data. “I think a next step for us is to see what insights we can get out of that information that we’re pulling in,” says Rumsey. “We’re right at the beginning point of seeing all that is possible.”</a:t>
            </a:r>
          </a:p>
          <a:p>
            <a:endParaRPr lang="en-US" b="1" baseline="0"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234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https://customers.microsoft.com/Pages/CustomerStory.aspx?recid=20522</a:t>
            </a:r>
          </a:p>
          <a:p>
            <a:r>
              <a:rPr lang="en-US" b="1" dirty="0">
                <a:latin typeface="Segoe UI Light" pitchFamily="34" charset="0"/>
              </a:rPr>
              <a:t>Video: https://www.youtube.com/watch?v=w5TYOQcKdlQ</a:t>
            </a:r>
          </a:p>
          <a:p>
            <a:r>
              <a:rPr lang="en-US" b="1" dirty="0">
                <a:latin typeface="Segoe UI Light" pitchFamily="34" charset="0"/>
              </a:rPr>
              <a:t>https://www.youtube.com/watch?v=Rbg7WQ9yRLE</a:t>
            </a:r>
          </a:p>
          <a:p>
            <a:endParaRPr lang="en-US" b="1"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leading sports franchise in the world, Real Madrid has a lot to brag about, including more than 100 championships and a passionate fan base. But what the football club didn’t have was a way to directly engage with its 450 million global supporters. That changed when it implemented a comprehensive technology solution based on the Microsoft Cloud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Now, Real Madrid is able to connect more closely with its fans and give them a better overall experience, while analyzing social media data and other information to customize marketing campaigns and boost revenues.</a:t>
            </a:r>
          </a:p>
          <a:p>
            <a:r>
              <a:rPr lang="en-US" dirty="0">
                <a:effectLst/>
              </a:rPr>
              <a:t>In the world of sports, it doesn’t get any bigger than Real Madrid. The world’s #1 sports franchise, the Spanish football club boasts more than 450 million fans across the globe and is known for its domination on the field. Since its founding in 1902, Real Madrid has won 116 official trophies, 10 European Cups, and a FIFA Club World Cup. It was recognized as the best football club of the 20th century by FIFA.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1" dirty="0">
              <a:latin typeface="Segoe UI Light" pitchFamily="34" charset="0"/>
            </a:endParaRPr>
          </a:p>
          <a:p>
            <a:r>
              <a:rPr lang="en-US" b="1" dirty="0">
                <a:effectLst/>
              </a:rPr>
              <a:t>Using data to analyze app usage and fan behavior</a:t>
            </a:r>
            <a:endParaRPr lang="en-US" dirty="0">
              <a:effectLst/>
            </a:endParaRPr>
          </a:p>
          <a:p>
            <a:r>
              <a:rPr lang="en-US" dirty="0">
                <a:effectLst/>
              </a:rPr>
              <a:t> Real Madrid is also able to use the solution to analyze specific user behavior. The digital platform records all information related to user actions, such as winning an external challenge, checking in at specific places, or updating profiles. The process of collecting and analyzing the data is based in Azure Data Factory, which extracts, loads, and transforms the information and stores it in Azure HDInsight for querying. The data is then published to Azure SQL Database and consumed by Excel and Power BI. Additionally, Real Madrid can perform queries to extract specific information from large data sets.</a:t>
            </a:r>
          </a:p>
          <a:p>
            <a:r>
              <a:rPr lang="en-US" dirty="0">
                <a:effectLst/>
              </a:rPr>
              <a:t>From its telemetry information, the club can see how users interact with the app, including how they open the app, if they click on advertisements proposed by the app, or use third-party applications integrated in the app to access specific areas. Using Visual Studio Application Insights, Real Madrid can see which users have executed specific actions. The club can use this information for better monitoring, operations, and forensic insights.</a:t>
            </a:r>
          </a:p>
          <a:p>
            <a:r>
              <a:rPr lang="en-US" dirty="0">
                <a:effectLst/>
              </a:rPr>
              <a:t>With all the data it collects and analyzes, Real Madrid has a process to clean, categorize, and group the information into reports that show how users are participating in the app, the number of users interacting with the system, and the specific actions inside the app.</a:t>
            </a:r>
          </a:p>
          <a:p>
            <a:r>
              <a:rPr lang="en-US" dirty="0">
                <a:effectLst/>
              </a:rPr>
              <a:t>Looking ahead, Real Madrid plans to use Azure Machine Learning to work directly with coaches and players to find out the status of players and also predict the price of seats during the season.</a:t>
            </a:r>
          </a:p>
          <a:p>
            <a:r>
              <a:rPr lang="en-US" b="1" dirty="0">
                <a:effectLst/>
              </a:rPr>
              <a:t>Transforming the business</a:t>
            </a:r>
            <a:endParaRPr lang="en-US" dirty="0">
              <a:effectLst/>
            </a:endParaRPr>
          </a:p>
          <a:p>
            <a:r>
              <a:rPr lang="en-US" dirty="0">
                <a:effectLst/>
              </a:rPr>
              <a:t>As it expands its solution to add new features and engage with fans in new ways, Real Madrid will continue to completely transform its business. “The Microsoft Azure platform is helping us rebuild and reinterpret our business in a way that makes it possible for us and our fans to do things that used to be impossible,” says Sánchez. “It is really a complete disruption of the business model that football has had over the past 15 to 20 years.”</a:t>
            </a:r>
          </a:p>
          <a:p>
            <a:r>
              <a:rPr lang="en-US" dirty="0">
                <a:effectLst/>
              </a:rPr>
              <a:t>With its comprehensive new solution in place, Real Madrid believes it will be ready for the future. “It was our dream to connect with all our fans in the world, and we are doing that with our new technologies. We also understand that in the next five years, everything that is going to be transformed in this business will happen through technology,” says Sánchez. “The club will be in a very good position because of the sophistication of the developments we have made with Microsoft.” Adds Uriel, “By partnering with Microsoft, we have tools to enable mobility, efficiency, and productivity. With our new platform, we are going to make a big jump into the future.”</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882433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Madrid Video</a:t>
            </a:r>
            <a:r>
              <a:rPr lang="en-US" baseline="0" dirty="0"/>
              <a:t>: https://www.youtube.com/watch?v=w5TYOQcKdlQ</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13</a:t>
            </a:fld>
            <a:endParaRPr lang="en-US"/>
          </a:p>
        </p:txBody>
      </p:sp>
    </p:spTree>
    <p:extLst>
      <p:ext uri="{BB962C8B-B14F-4D97-AF65-F5344CB8AC3E}">
        <p14:creationId xmlns:p14="http://schemas.microsoft.com/office/powerpoint/2010/main" val="298873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14</a:t>
            </a:fld>
            <a:endParaRPr lang="en-US"/>
          </a:p>
        </p:txBody>
      </p:sp>
    </p:spTree>
    <p:extLst>
      <p:ext uri="{BB962C8B-B14F-4D97-AF65-F5344CB8AC3E}">
        <p14:creationId xmlns:p14="http://schemas.microsoft.com/office/powerpoint/2010/main" val="170165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https://customers.microsoft.com/Pages/CustomerStory.aspx?recid=14594</a:t>
            </a:r>
          </a:p>
          <a:p>
            <a:endParaRPr lang="en-US" b="1" dirty="0">
              <a:latin typeface="Segoe UI Light" pitchFamily="34" charset="0"/>
            </a:endParaRPr>
          </a:p>
          <a:p>
            <a:r>
              <a:rPr lang="en-US" dirty="0">
                <a:latin typeface="Segoe UI Light" pitchFamily="34" charset="0"/>
              </a:rPr>
              <a:t>Tangerine faced a lack of market differentiation, insight for targeted</a:t>
            </a:r>
            <a:r>
              <a:rPr lang="en-US" baseline="0" dirty="0">
                <a:latin typeface="Segoe UI Light" pitchFamily="34" charset="0"/>
              </a:rPr>
              <a:t> campaigns, and the ability to support their data growth.</a:t>
            </a:r>
          </a:p>
          <a:p>
            <a:endParaRPr lang="en-US" baseline="0" dirty="0">
              <a:latin typeface="Segoe UI Light" pitchFamily="34" charset="0"/>
            </a:endParaRPr>
          </a:p>
          <a:p>
            <a:r>
              <a:rPr lang="en-US" baseline="0" dirty="0">
                <a:latin typeface="Segoe UI Light" pitchFamily="34" charset="0"/>
              </a:rPr>
              <a:t>To address this issue, they decided to deploy </a:t>
            </a:r>
            <a:r>
              <a:rPr lang="en-US" dirty="0">
                <a:effectLst/>
              </a:rPr>
              <a:t>the Microsoft Analytics Platform System (APS), a turnkey big data analytics appliance,</a:t>
            </a:r>
            <a:r>
              <a:rPr lang="en-US" baseline="0" dirty="0">
                <a:effectLst/>
              </a:rPr>
              <a:t> along with </a:t>
            </a:r>
            <a:r>
              <a:rPr lang="en-US" dirty="0">
                <a:effectLst/>
              </a:rPr>
              <a:t>Microsoft Azure HDInsight, the Microsoft cloud Hadoop-as-a-service.</a:t>
            </a:r>
            <a:endParaRPr lang="en-US" baseline="0" dirty="0">
              <a:latin typeface="Segoe UI Light" pitchFamily="34" charset="0"/>
            </a:endParaRPr>
          </a:p>
          <a:p>
            <a:endParaRPr lang="en-US"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For Tangerine, transforming customer data into insight is now much easier—and faster.</a:t>
            </a:r>
            <a:r>
              <a:rPr lang="en-US" baseline="0" dirty="0">
                <a:effectLst/>
              </a:rPr>
              <a:t> E</a:t>
            </a:r>
            <a:r>
              <a:rPr lang="en-US" dirty="0">
                <a:effectLst/>
              </a:rPr>
              <a:t>mployees can instantly access usable BI analysis and make better decisions</a:t>
            </a:r>
            <a:r>
              <a:rPr lang="en-US" baseline="0" dirty="0">
                <a:effectLst/>
              </a:rPr>
              <a:t> in order to offer customers what they want, when they want it, adjusting on the fly</a:t>
            </a:r>
            <a:r>
              <a:rPr lang="en-US" dirty="0">
                <a:effectLst/>
              </a:rPr>
              <a:t>.</a:t>
            </a:r>
            <a:r>
              <a:rPr lang="en-US" baseline="0" dirty="0">
                <a:effectLst/>
              </a:rPr>
              <a:t> </a:t>
            </a:r>
            <a:endParaRPr lang="en-US" sz="1200" kern="0" dirty="0">
              <a:solidFill>
                <a:schemeClr val="bg1"/>
              </a:solidFill>
              <a:latin typeface="+mn-lt"/>
              <a:ea typeface="+mn-ea"/>
              <a:cs typeface="+mn-cs"/>
            </a:endParaRPr>
          </a:p>
          <a:p>
            <a:endParaRPr lang="en-US" dirty="0">
              <a:latin typeface="Segoe UI Light" pitchFamily="34" charset="0"/>
            </a:endParaRPr>
          </a:p>
          <a:p>
            <a:r>
              <a:rPr lang="en-US" dirty="0">
                <a:effectLst/>
              </a:rPr>
              <a:t>With a better ability to learn what its customers are looking for, Tangerine can offer the incentives and new services it needs to be able to retain—and grow—its customer base</a:t>
            </a:r>
            <a:r>
              <a:rPr lang="en-US" baseline="0" dirty="0">
                <a:effectLst/>
              </a:rPr>
              <a:t> while creating </a:t>
            </a:r>
            <a:r>
              <a:rPr lang="en-US" dirty="0">
                <a:effectLst/>
              </a:rPr>
              <a:t>new services and campaigns based on social media data.</a:t>
            </a:r>
          </a:p>
          <a:p>
            <a:endParaRPr lang="en-US" dirty="0">
              <a:effectLst/>
            </a:endParaRPr>
          </a:p>
          <a:p>
            <a:r>
              <a:rPr lang="en-US" dirty="0">
                <a:effectLst/>
              </a:rPr>
              <a:t>Other benefits include: </a:t>
            </a:r>
          </a:p>
          <a:p>
            <a:pPr marL="177800" indent="-177800">
              <a:buFont typeface="Arial" panose="020B0604020202020204" pitchFamily="34" charset="0"/>
              <a:buChar char="•"/>
            </a:pPr>
            <a:r>
              <a:rPr lang="en-US" sz="12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200" kern="0" dirty="0">
                <a:solidFill>
                  <a:schemeClr val="bg1"/>
                </a:solidFill>
                <a:latin typeface="+mn-lt"/>
                <a:ea typeface="+mn-ea"/>
                <a:cs typeface="+mn-cs"/>
              </a:rPr>
              <a:t>Ability to</a:t>
            </a:r>
            <a:r>
              <a:rPr lang="en-US" sz="1200" kern="0" baseline="0" dirty="0">
                <a:solidFill>
                  <a:schemeClr val="bg1"/>
                </a:solidFill>
                <a:latin typeface="+mn-lt"/>
                <a:ea typeface="+mn-ea"/>
                <a:cs typeface="+mn-cs"/>
              </a:rPr>
              <a:t> make </a:t>
            </a:r>
            <a:r>
              <a:rPr lang="en-US" sz="12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200" kern="0" dirty="0">
                <a:solidFill>
                  <a:schemeClr val="bg1"/>
                </a:solidFill>
                <a:latin typeface="+mn-lt"/>
                <a:ea typeface="+mn-ea"/>
                <a:cs typeface="+mn-cs"/>
              </a:rPr>
              <a:t>Ability to offer incentives and new services to retain—and grow—its customer base</a:t>
            </a:r>
          </a:p>
          <a:p>
            <a:endParaRPr lang="en-US" dirty="0">
              <a:latin typeface="Segoe UI Light" pitchFamily="34" charset="0"/>
            </a:endParaRPr>
          </a:p>
          <a:p>
            <a:r>
              <a:rPr lang="en-US" b="1" dirty="0">
                <a:latin typeface="Segoe UI Light" pitchFamily="34" charset="0"/>
              </a:rPr>
              <a:t>Tangerine</a:t>
            </a:r>
            <a:r>
              <a:rPr lang="en-US" b="1" baseline="0" dirty="0">
                <a:latin typeface="Segoe UI Light" pitchFamily="34" charset="0"/>
              </a:rPr>
              <a:t> case study: </a:t>
            </a:r>
            <a:r>
              <a:rPr lang="en-US" dirty="0">
                <a:latin typeface="Segoe UI Light" pitchFamily="34" charset="0"/>
              </a:rPr>
              <a:t>https://customers.microsoft.com/Pages/CustomerStory.aspx?recid=14594</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39708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https://customers.microsoft.com/Pages/CustomerStory.aspx?recid=20096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Milliman</a:t>
            </a:r>
            <a:r>
              <a:rPr lang="en-US" baseline="0" dirty="0"/>
              <a:t> Video: https://customers.microsoft.com/Pages/Download.aspx?id=26924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Light" pitchFamily="34" charset="0"/>
            </a:endParaRPr>
          </a:p>
          <a:p>
            <a:r>
              <a:rPr lang="en-US" dirty="0">
                <a:effectLst/>
              </a:rPr>
              <a:t>Existing actuarial processes made it difficult for actuaries to keep pace with the increasing complexity of insurance products and regulations. The demanding technology environment also diverted actuaries from their core purpose, which is to provide insights that help insurers and other organizations minimize risk and make better business decisions. </a:t>
            </a:r>
            <a:r>
              <a:rPr lang="en-US" dirty="0" err="1">
                <a:effectLst/>
              </a:rPr>
              <a:t>Milliman</a:t>
            </a:r>
            <a:r>
              <a:rPr lang="en-US" dirty="0">
                <a:effectLst/>
              </a:rPr>
              <a:t> estimated that actuaries were spending about 70 percent of their time managing data, including updating models, creating files, and running reports.</a:t>
            </a:r>
          </a:p>
          <a:p>
            <a:r>
              <a:rPr lang="en-US" dirty="0">
                <a:effectLst/>
              </a:rPr>
              <a:t>To address the increasing cost of grid computing and to free actuaries to focus their time and talents on analyzing results, </a:t>
            </a:r>
            <a:r>
              <a:rPr lang="en-US" dirty="0" err="1">
                <a:effectLst/>
              </a:rPr>
              <a:t>Milliman</a:t>
            </a:r>
            <a:r>
              <a:rPr lang="en-US" dirty="0">
                <a:effectLst/>
              </a:rPr>
              <a:t> initiated the development of the Integrate solution, a groundbreaking approach to actuarial modeling and reporting.</a:t>
            </a:r>
          </a:p>
          <a:p>
            <a:r>
              <a:rPr lang="en-US" b="1" dirty="0">
                <a:effectLst/>
              </a:rPr>
              <a:t>Solution</a:t>
            </a:r>
          </a:p>
          <a:p>
            <a:r>
              <a:rPr lang="en-US" dirty="0">
                <a:effectLst/>
              </a:rPr>
              <a:t>In 2011, </a:t>
            </a:r>
            <a:r>
              <a:rPr lang="en-US" dirty="0" err="1">
                <a:effectLst/>
              </a:rPr>
              <a:t>Milliman</a:t>
            </a:r>
            <a:r>
              <a:rPr lang="en-US" dirty="0">
                <a:effectLst/>
              </a:rPr>
              <a:t> debuted Integrate, a cloud-based system that reimagines the relationships between people, process, and technology to manage risk and maximize efficiencies. At the core of this industry-changing product is MG-ALFA, a system that has been widely used by the global life insurance market for more than 20 years.</a:t>
            </a:r>
          </a:p>
          <a:p>
            <a:r>
              <a:rPr lang="en-US" b="1" dirty="0">
                <a:effectLst/>
              </a:rPr>
              <a:t>Powered by the Cloud</a:t>
            </a:r>
            <a:endParaRPr lang="en-US" dirty="0">
              <a:effectLst/>
            </a:endParaRPr>
          </a:p>
          <a:p>
            <a:r>
              <a:rPr lang="en-US" dirty="0">
                <a:effectLst/>
              </a:rPr>
              <a:t>The solution addresses the modeling and reporting requirements of </a:t>
            </a:r>
            <a:r>
              <a:rPr lang="en-US" dirty="0" err="1">
                <a:effectLst/>
              </a:rPr>
              <a:t>Milliman</a:t>
            </a:r>
            <a:r>
              <a:rPr lang="en-US" dirty="0">
                <a:effectLst/>
              </a:rPr>
              <a:t> clients; these requirements include large, computationally intensive workloads that can vary in size and scale across the financial year.</a:t>
            </a:r>
          </a:p>
          <a:p>
            <a:r>
              <a:rPr lang="en-US" dirty="0">
                <a:effectLst/>
              </a:rPr>
              <a:t>Integrate was built by using Azure as a platform-as-a-service (PaaS), and delivered to </a:t>
            </a:r>
            <a:r>
              <a:rPr lang="en-US" dirty="0" err="1">
                <a:effectLst/>
              </a:rPr>
              <a:t>Milliman</a:t>
            </a:r>
            <a:r>
              <a:rPr lang="en-US" dirty="0">
                <a:effectLst/>
              </a:rPr>
              <a:t> clients as a turnkey software-as-a-service (SaaS) solution. </a:t>
            </a:r>
            <a:r>
              <a:rPr lang="en-US" dirty="0" err="1">
                <a:effectLst/>
              </a:rPr>
              <a:t>Milliman</a:t>
            </a:r>
            <a:r>
              <a:rPr lang="en-US" dirty="0">
                <a:effectLst/>
              </a:rPr>
              <a:t> received multiple benefits by running Integrate on Azure, such as:</a:t>
            </a:r>
          </a:p>
          <a:p>
            <a:r>
              <a:rPr lang="en-US" dirty="0">
                <a:effectLst/>
              </a:rPr>
              <a:t>• Faster time-to-market</a:t>
            </a:r>
          </a:p>
          <a:p>
            <a:r>
              <a:rPr lang="en-US" dirty="0">
                <a:effectLst/>
              </a:rPr>
              <a:t>• Reduced costs</a:t>
            </a:r>
          </a:p>
          <a:p>
            <a:r>
              <a:rPr lang="en-US" dirty="0">
                <a:effectLst/>
              </a:rPr>
              <a:t>• Increased scalability</a:t>
            </a:r>
          </a:p>
          <a:p>
            <a:r>
              <a:rPr lang="en-US" dirty="0">
                <a:effectLst/>
              </a:rPr>
              <a:t>• More flexibility and creativity</a:t>
            </a:r>
          </a:p>
          <a:p>
            <a:r>
              <a:rPr lang="en-US" dirty="0">
                <a:effectLst/>
              </a:rPr>
              <a:t>“Integrate clients are able to run large actuarial jobs on-demand year round, benefiting from the Azure platform’s scale and extensibility in a pay-as-you-go business model,” says Paul Maher, Chief Technology Officer of Integrate at </a:t>
            </a:r>
            <a:r>
              <a:rPr lang="en-US" dirty="0" err="1">
                <a:effectLst/>
              </a:rPr>
              <a:t>Milliman</a:t>
            </a:r>
            <a:r>
              <a:rPr lang="en-US" dirty="0">
                <a:effectLst/>
              </a:rPr>
              <a:t>.</a:t>
            </a:r>
          </a:p>
          <a:p>
            <a:r>
              <a:rPr lang="en-US" dirty="0">
                <a:effectLst/>
              </a:rPr>
              <a:t>Since enabling its products to take advantage of Azure, </a:t>
            </a:r>
            <a:r>
              <a:rPr lang="en-US" dirty="0" err="1">
                <a:effectLst/>
              </a:rPr>
              <a:t>Milliman</a:t>
            </a:r>
            <a:r>
              <a:rPr lang="en-US" dirty="0">
                <a:effectLst/>
              </a:rPr>
              <a:t> has had great success winning new clients and onboarding existing clients to the cloud. </a:t>
            </a:r>
            <a:r>
              <a:rPr lang="en-US" dirty="0" err="1">
                <a:effectLst/>
              </a:rPr>
              <a:t>Milliman</a:t>
            </a:r>
            <a:r>
              <a:rPr lang="en-US" dirty="0">
                <a:effectLst/>
              </a:rPr>
              <a:t> has seen its clients increase compute hours more than 600 percent to about 45 million computer hours on grids as large as 50,000 cores, and achieve more than 99.99 percent job completion ratio.</a:t>
            </a:r>
          </a:p>
          <a:p>
            <a:r>
              <a:rPr lang="en-US" b="1" dirty="0">
                <a:effectLst/>
              </a:rPr>
              <a:t>Expanding the Integrate Solution</a:t>
            </a:r>
          </a:p>
          <a:p>
            <a:r>
              <a:rPr lang="en-US" dirty="0">
                <a:effectLst/>
              </a:rPr>
              <a:t>In 2014, </a:t>
            </a:r>
            <a:r>
              <a:rPr lang="en-US" dirty="0" err="1">
                <a:effectLst/>
              </a:rPr>
              <a:t>Milliman</a:t>
            </a:r>
            <a:r>
              <a:rPr lang="en-US" dirty="0">
                <a:effectLst/>
              </a:rPr>
              <a:t> expanded its solution with Integrate Data Management, which provides input data preparation and management, actuarial reporting, and extraction of actuarial data to support the financial reporting process.</a:t>
            </a:r>
          </a:p>
          <a:p>
            <a:r>
              <a:rPr lang="en-US" b="1" dirty="0">
                <a:effectLst/>
              </a:rPr>
              <a:t>Data Preparation, Processing, and Reporting</a:t>
            </a:r>
            <a:endParaRPr lang="en-US" dirty="0">
              <a:effectLst/>
            </a:endParaRPr>
          </a:p>
          <a:p>
            <a:r>
              <a:rPr lang="en-US" dirty="0" err="1">
                <a:effectLst/>
              </a:rPr>
              <a:t>Milliman</a:t>
            </a:r>
            <a:r>
              <a:rPr lang="en-US" dirty="0">
                <a:effectLst/>
              </a:rPr>
              <a:t> chose to build Integrate Data Management using Azure Data Factory and Azure HDInsight, a Hadoop-based cloud service, for its data preparation and processing requirements. </a:t>
            </a:r>
            <a:r>
              <a:rPr lang="en-US" dirty="0" err="1">
                <a:effectLst/>
              </a:rPr>
              <a:t>Milliman</a:t>
            </a:r>
            <a:r>
              <a:rPr lang="en-US" dirty="0">
                <a:effectLst/>
              </a:rPr>
              <a:t> is evolving the reporting capabilities of Integrate to provide a feature-rich and immersive experience for its clients. For example, it is currently evaluating Microsoft Office 365 and Power BI for new reporting functionality.</a:t>
            </a:r>
          </a:p>
          <a:p>
            <a:r>
              <a:rPr lang="en-US" dirty="0">
                <a:effectLst/>
              </a:rPr>
              <a:t>Azure Data Factory is a cloud service that orchestrates, manages, and monitors the integration and transformation of structured and unstructured data from on-premises and cloud sources at scale. By using Azure Data Factory, </a:t>
            </a:r>
            <a:r>
              <a:rPr lang="en-US" dirty="0" err="1">
                <a:effectLst/>
              </a:rPr>
              <a:t>Milliman</a:t>
            </a:r>
            <a:r>
              <a:rPr lang="en-US" dirty="0">
                <a:effectLst/>
              </a:rPr>
              <a:t> was able to meet its go-to-market plans by providing a rich and reliable platform to manage Azure HDInsight jobs. Without this new integration, </a:t>
            </a:r>
            <a:r>
              <a:rPr lang="en-US" dirty="0" err="1">
                <a:effectLst/>
              </a:rPr>
              <a:t>Milliman</a:t>
            </a:r>
            <a:r>
              <a:rPr lang="en-US" dirty="0">
                <a:effectLst/>
              </a:rPr>
              <a:t> would have had to build the service itself at great time and expense.</a:t>
            </a:r>
          </a:p>
          <a:p>
            <a:r>
              <a:rPr lang="en-US" dirty="0" err="1">
                <a:effectLst/>
              </a:rPr>
              <a:t>Milliman</a:t>
            </a:r>
            <a:r>
              <a:rPr lang="en-US" dirty="0">
                <a:effectLst/>
              </a:rPr>
              <a:t> is leveraging Azure Data Factory to create workflows or pipelines that integrate and transform data from multiple sources for reporting. ”Integrate Data Management sends structured and unstructured input data through Azure Data Factory to a compute grid that is distributed across multiple Azure data centers,” says Maher. “This provides high levels of scalability and redundancy. Integrate Data Management also ensures strong security and privacy.”</a:t>
            </a:r>
          </a:p>
          <a:p>
            <a:r>
              <a:rPr lang="en-US" dirty="0">
                <a:effectLst/>
              </a:rPr>
              <a:t>Simplifying data input was a major goal of Integrate Data Management, because pulling multiple types of data together from diverse sources across the enterprise could be time-consuming and challenging. “After we run our data model in the cloud, it generates terabytes of information,” says Thomas </a:t>
            </a:r>
            <a:r>
              <a:rPr lang="en-US" dirty="0" err="1">
                <a:effectLst/>
              </a:rPr>
              <a:t>Peplow</a:t>
            </a:r>
            <a:r>
              <a:rPr lang="en-US" dirty="0">
                <a:effectLst/>
              </a:rPr>
              <a:t>, Lead Developer, Integrate &amp; MG-ALFA, Life Technology Solutions at </a:t>
            </a:r>
            <a:r>
              <a:rPr lang="en-US" dirty="0" err="1">
                <a:effectLst/>
              </a:rPr>
              <a:t>Milliman</a:t>
            </a:r>
            <a:r>
              <a:rPr lang="en-US" dirty="0">
                <a:effectLst/>
              </a:rPr>
              <a:t>. “Our clients get great value from the aggregation of the data, so we needed to make it more manageable and accessible.”</a:t>
            </a:r>
          </a:p>
          <a:p>
            <a:r>
              <a:rPr lang="en-US" b="1" dirty="0">
                <a:effectLst/>
              </a:rPr>
              <a:t>Turning Big Data into Big Insights</a:t>
            </a:r>
            <a:endParaRPr lang="en-US" dirty="0">
              <a:effectLst/>
            </a:endParaRPr>
          </a:p>
          <a:p>
            <a:r>
              <a:rPr lang="en-US" dirty="0">
                <a:effectLst/>
              </a:rPr>
              <a:t>Clients create complex custom Pig scripts (Hadoop query language) to manipulate and shape data. The scripts are then executed by Azure Data Factory workflows and run on Azure HDInsight. Clients can use their favorite reporting tools to work with the new, smaller data sets. By working quickly and easily with large volumes of data from multiple sources, </a:t>
            </a:r>
            <a:r>
              <a:rPr lang="en-US" dirty="0" err="1">
                <a:effectLst/>
              </a:rPr>
              <a:t>Milliman</a:t>
            </a:r>
            <a:r>
              <a:rPr lang="en-US" dirty="0">
                <a:effectLst/>
              </a:rPr>
              <a:t> clients gain real-time insight into their financial data.</a:t>
            </a:r>
          </a:p>
          <a:p>
            <a:r>
              <a:rPr lang="en-US" dirty="0" err="1">
                <a:effectLst/>
              </a:rPr>
              <a:t>Milliman</a:t>
            </a:r>
            <a:r>
              <a:rPr lang="en-US" dirty="0">
                <a:effectLst/>
              </a:rPr>
              <a:t> is already working on enhancements that will further automate and improve actuarial workflows, as well as evolving their cloud reporting capabilities.</a:t>
            </a:r>
          </a:p>
          <a:p>
            <a:r>
              <a:rPr lang="en-US" b="1" dirty="0">
                <a:effectLst/>
              </a:rPr>
              <a:t>Benefits</a:t>
            </a:r>
          </a:p>
          <a:p>
            <a:r>
              <a:rPr lang="en-US" dirty="0">
                <a:effectLst/>
              </a:rPr>
              <a:t>By using Integrate with Azure, </a:t>
            </a:r>
            <a:r>
              <a:rPr lang="en-US" dirty="0" err="1">
                <a:effectLst/>
              </a:rPr>
              <a:t>Milliman</a:t>
            </a:r>
            <a:r>
              <a:rPr lang="en-US" dirty="0">
                <a:effectLst/>
              </a:rPr>
              <a:t> was able to unlock the potential of human capital to drive business, not simply manage it. Integrate, offered as a SaaS solution, eliminates the need for costly on-premises infrastructure. It also benefits from cloud platform capabilities such as compute power and storage, as well as feature-rich services such as Azure Data Factory and HDInsight.</a:t>
            </a:r>
          </a:p>
          <a:p>
            <a:r>
              <a:rPr lang="en-US" b="1" dirty="0">
                <a:effectLst/>
              </a:rPr>
              <a:t>Speeds time-to-market</a:t>
            </a:r>
            <a:endParaRPr lang="en-US" dirty="0">
              <a:effectLst/>
            </a:endParaRPr>
          </a:p>
          <a:p>
            <a:r>
              <a:rPr lang="en-US" dirty="0">
                <a:effectLst/>
              </a:rPr>
              <a:t>“By taking advantage of Azure and its associated services, </a:t>
            </a:r>
            <a:r>
              <a:rPr lang="en-US" dirty="0" err="1">
                <a:effectLst/>
              </a:rPr>
              <a:t>Milliman</a:t>
            </a:r>
            <a:r>
              <a:rPr lang="en-US" dirty="0">
                <a:effectLst/>
              </a:rPr>
              <a:t> has been able to accelerate the development and       time-to-market of the Integrate solution,” Maher says. “The Azure platform has been a familiar and intuitive environment for </a:t>
            </a:r>
            <a:r>
              <a:rPr lang="en-US" dirty="0" err="1">
                <a:effectLst/>
              </a:rPr>
              <a:t>Milliman’s</a:t>
            </a:r>
            <a:r>
              <a:rPr lang="en-US" dirty="0">
                <a:effectLst/>
              </a:rPr>
              <a:t> development team to build the Integrate solution.”</a:t>
            </a:r>
          </a:p>
          <a:p>
            <a:r>
              <a:rPr lang="en-US" b="1" dirty="0">
                <a:effectLst/>
              </a:rPr>
              <a:t>Provides massive scalability on demand</a:t>
            </a:r>
            <a:endParaRPr lang="en-US" dirty="0">
              <a:effectLst/>
            </a:endParaRPr>
          </a:p>
          <a:p>
            <a:r>
              <a:rPr lang="en-US" dirty="0">
                <a:effectLst/>
              </a:rPr>
              <a:t>“</a:t>
            </a:r>
            <a:r>
              <a:rPr lang="en-US" dirty="0" err="1">
                <a:effectLst/>
              </a:rPr>
              <a:t>Milliman</a:t>
            </a:r>
            <a:r>
              <a:rPr lang="en-US" dirty="0">
                <a:effectLst/>
              </a:rPr>
              <a:t> fulfills its large computational requirements for its business clients by taking advantage of Azure’s ability to scale up or down as needed, in a pay-as-you-go pricing model,” says Maher.</a:t>
            </a:r>
          </a:p>
          <a:p>
            <a:r>
              <a:rPr lang="en-US" b="1" dirty="0">
                <a:effectLst/>
              </a:rPr>
              <a:t>Reduces IT costs and management</a:t>
            </a:r>
            <a:endParaRPr lang="en-US" dirty="0">
              <a:effectLst/>
            </a:endParaRPr>
          </a:p>
          <a:p>
            <a:r>
              <a:rPr lang="en-US" dirty="0">
                <a:effectLst/>
              </a:rPr>
              <a:t>“With the Integrate cloud-based solution, </a:t>
            </a:r>
            <a:r>
              <a:rPr lang="en-US" dirty="0" err="1">
                <a:effectLst/>
              </a:rPr>
              <a:t>Milliman</a:t>
            </a:r>
            <a:r>
              <a:rPr lang="en-US" dirty="0">
                <a:effectLst/>
              </a:rPr>
              <a:t> clients pay only for the processing and storage capabilities they need, without having to deploy, manage, and upgrade hardware,” Maher explains. “With Azure, companies avoid large capital expenses, because the Integrate solution can access high-performance computing resources on demand at a small fraction of what it would cost to own and operate those resources.”</a:t>
            </a:r>
          </a:p>
          <a:p>
            <a:r>
              <a:rPr lang="en-US" b="1" dirty="0">
                <a:effectLst/>
              </a:rPr>
              <a:t>Supports data management and reporting</a:t>
            </a:r>
            <a:endParaRPr lang="en-US" dirty="0">
              <a:effectLst/>
            </a:endParaRPr>
          </a:p>
          <a:p>
            <a:r>
              <a:rPr lang="en-US" dirty="0">
                <a:effectLst/>
              </a:rPr>
              <a:t>Azure Data Factory and HDInsight has provided the capabilities needed to support data management, data manipulation, and reporting requirements for clients. “Actuaries should be focused on analyzing results and creating value for the company, not worrying about massaging data and managing reporting systems,” says Maher. Now, actuaries spend less time managing data, and more time on valuable projects such as better understanding the risks and evaluating management actions to best manage them.</a:t>
            </a:r>
          </a:p>
          <a:p>
            <a:r>
              <a:rPr lang="en-US" b="1" dirty="0">
                <a:effectLst/>
              </a:rPr>
              <a:t>Delivers security and reliability</a:t>
            </a:r>
            <a:endParaRPr lang="en-US" dirty="0">
              <a:effectLst/>
            </a:endParaRPr>
          </a:p>
          <a:p>
            <a:r>
              <a:rPr lang="en-US" dirty="0">
                <a:effectLst/>
              </a:rPr>
              <a:t>Security and reliability are major concerns for financial services companies. That is why Azure, which is run in Microsoft data centers, is a good choice for an industry solution. “Azure is an enterprise-grade platform with attendant security and reliability,” says Maher. “And, because Microsoft has datacenters worldwide, information can be hosted in jurisdictions appropriate to the client.”</a:t>
            </a:r>
          </a:p>
          <a:p>
            <a:r>
              <a:rPr lang="en-US" dirty="0" err="1">
                <a:effectLst/>
              </a:rPr>
              <a:t>Milliman</a:t>
            </a:r>
            <a:r>
              <a:rPr lang="en-US" dirty="0">
                <a:effectLst/>
              </a:rPr>
              <a:t> employs numerous measures to maintain high availability of its computing resources. </a:t>
            </a:r>
            <a:r>
              <a:rPr lang="en-US" dirty="0" err="1">
                <a:effectLst/>
              </a:rPr>
              <a:t>Milliman</a:t>
            </a:r>
            <a:r>
              <a:rPr lang="en-US" dirty="0">
                <a:effectLst/>
              </a:rPr>
              <a:t> staff provides 24x7 monitoring of services using proprietary diagnostics, event management, and other service management techniques.</a:t>
            </a:r>
          </a:p>
          <a:p>
            <a:r>
              <a:rPr lang="en-US" dirty="0">
                <a:effectLst/>
              </a:rPr>
              <a:t>With the built-in replication functionality in Azure, </a:t>
            </a:r>
            <a:r>
              <a:rPr lang="en-US" dirty="0" err="1">
                <a:effectLst/>
              </a:rPr>
              <a:t>Milliman</a:t>
            </a:r>
            <a:r>
              <a:rPr lang="en-US" dirty="0">
                <a:effectLst/>
              </a:rPr>
              <a:t> can quickly recover from any individual datacenter service interruptions in the rare event of an outage.</a:t>
            </a:r>
          </a:p>
          <a:p>
            <a:r>
              <a:rPr lang="en-US" dirty="0" err="1">
                <a:effectLst/>
              </a:rPr>
              <a:t>Milliman</a:t>
            </a:r>
            <a:r>
              <a:rPr lang="en-US" dirty="0">
                <a:effectLst/>
              </a:rPr>
              <a:t> has seen their clients significantly increase compute hours and achieve an almost 100 percent job completion ratio. “Azure delivers great reliability while freeing our clients from the processing bottlenecks that occur in single hosted services,” says Maher.</a:t>
            </a:r>
          </a:p>
          <a:p>
            <a:r>
              <a:rPr lang="en-US" b="1" dirty="0">
                <a:effectLst/>
              </a:rPr>
              <a:t>Conclusion</a:t>
            </a:r>
          </a:p>
          <a:p>
            <a:r>
              <a:rPr lang="en-US" dirty="0" err="1">
                <a:effectLst/>
              </a:rPr>
              <a:t>Milliman</a:t>
            </a:r>
            <a:r>
              <a:rPr lang="en-US" dirty="0">
                <a:effectLst/>
              </a:rPr>
              <a:t> hasn’t looked back since moving its core business processes to the cloud. “Azure was instrumental in helping us deliver a robust, dynamic risk management solution that stretches the boundaries of what is possible in enterprise computing,” Maher says. With the Microsoft cloud, </a:t>
            </a:r>
            <a:r>
              <a:rPr lang="en-US" dirty="0" err="1">
                <a:effectLst/>
              </a:rPr>
              <a:t>Milliman</a:t>
            </a:r>
            <a:r>
              <a:rPr lang="en-US" dirty="0">
                <a:effectLst/>
              </a:rPr>
              <a:t> has the capabilities and resources it needs to rapidly bring an innovative, industry-changing solution to market. As a result, insurance companies worldwide can benefit from sophisticated financial modeling and big data analytics at nominal cost.</a:t>
            </a:r>
          </a:p>
          <a:p>
            <a:r>
              <a:rPr lang="en-US" b="1" dirty="0">
                <a:effectLst/>
              </a:rPr>
              <a:t>Microsoft Cloud Services</a:t>
            </a:r>
          </a:p>
          <a:p>
            <a:r>
              <a:rPr lang="en-US" dirty="0">
                <a:effectLst/>
              </a:rPr>
              <a:t>Microsoft offers a complete set of cloud-based solutions to meet business needs, including solutions for advertising, communications (email, meetings), collaboration (document storage, sharing, workflow), business applications (customer resource management, business productivity), data storage and management, and infrastructure services. In addition, customers can take advantage of an entire ecosystem of solution providers and Microsoft partners. For more information, please visit </a:t>
            </a:r>
            <a:r>
              <a:rPr lang="en-US" dirty="0">
                <a:effectLst/>
                <a:hlinkClick r:id="rId3"/>
              </a:rPr>
              <a:t>www.microsoft.com/cloud</a:t>
            </a:r>
            <a:endParaRPr lang="en-US" dirty="0">
              <a:effectLst/>
            </a:endParaRPr>
          </a:p>
          <a:p>
            <a:r>
              <a:rPr lang="en-US" b="1" dirty="0">
                <a:effectLst/>
              </a:rPr>
              <a:t>Data management and analytics</a:t>
            </a:r>
          </a:p>
          <a:p>
            <a:r>
              <a:rPr lang="en-US" dirty="0">
                <a:effectLst/>
              </a:rPr>
              <a:t>Organizations realize a competitive edge when more employees are empowered with data. Microsoft’s unique approach to data technology delivers this capability—whether through insights and analytics or with powerful reporting for line-of-business applications. In a world where business demands the speed to compete, Microsoft data solutions cut the time it takes to go from raw data to results for everyone.</a:t>
            </a:r>
          </a:p>
          <a:p>
            <a:r>
              <a:rPr lang="en-US" dirty="0">
                <a:effectLst/>
              </a:rPr>
              <a:t>For more information about data management and analytics, go to:</a:t>
            </a:r>
            <a:br>
              <a:rPr lang="en-US" dirty="0">
                <a:effectLst/>
              </a:rPr>
            </a:br>
            <a:r>
              <a:rPr lang="en-US" dirty="0">
                <a:effectLst/>
                <a:hlinkClick r:id="rId4"/>
              </a:rPr>
              <a:t>www.microsoft.com/en-us/server-cloud/cloud-os/data-insights.aspx</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24465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17</a:t>
            </a:fld>
            <a:endParaRPr lang="en-US"/>
          </a:p>
        </p:txBody>
      </p:sp>
    </p:spTree>
    <p:extLst>
      <p:ext uri="{BB962C8B-B14F-4D97-AF65-F5344CB8AC3E}">
        <p14:creationId xmlns:p14="http://schemas.microsoft.com/office/powerpoint/2010/main" val="29540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https://www.youtube.com/watch?v=TnhZqkLchIM</a:t>
            </a:r>
          </a:p>
          <a:p>
            <a:r>
              <a:rPr lang="en-US" dirty="0"/>
              <a:t>Case study: https://customers.microsoft.com/Pages/CustomerStory.aspx?recid=520</a:t>
            </a:r>
          </a:p>
          <a:p>
            <a:endParaRPr lang="en-US" dirty="0"/>
          </a:p>
          <a:p>
            <a:r>
              <a:rPr lang="en-US" dirty="0"/>
              <a:t>Virginia Tech is one of the country’s leading research institutions. The university manages a research portfolio of US$454 million. Virginia Tech began previously used a network of supercomputers to locate undetected genes in a massive genome database. This and related work by other institutions has the potential to lead to exciting medical breakthroughs, including new cancer therapies and antibiotics used to combat the emergence of drug-resistant bugs.</a:t>
            </a:r>
          </a:p>
          <a:p>
            <a:endParaRPr lang="en-US" dirty="0"/>
          </a:p>
          <a:p>
            <a:r>
              <a:rPr lang="en-US" dirty="0"/>
              <a:t>However, as the size of genome databases grows, this no</a:t>
            </a:r>
            <a:r>
              <a:rPr lang="en-US" baseline="0" dirty="0"/>
              <a:t> longer became </a:t>
            </a:r>
            <a:r>
              <a:rPr lang="en-US" baseline="0" dirty="0" err="1"/>
              <a:t>attenable</a:t>
            </a:r>
            <a:r>
              <a:rPr lang="en-US" baseline="0" dirty="0"/>
              <a:t>. </a:t>
            </a:r>
            <a:r>
              <a:rPr lang="en-US" dirty="0"/>
              <a:t>Of the estimated 2,000 DNA sequencers worldwide, they are generating 15 petabytes of genome data every year.  Their existing computational and storage resources required to work with data sets of this size wasn’t keeping up.  Rather than getting a grant for millions of dollars to establish their own supercomputing center, Virginia Tech went for Azure</a:t>
            </a:r>
            <a:r>
              <a:rPr lang="en-US" baseline="0" dirty="0"/>
              <a:t> HDInsight and only paying for the compute they use.</a:t>
            </a:r>
          </a:p>
          <a:p>
            <a:endParaRPr lang="en-US" baseline="0" dirty="0"/>
          </a:p>
          <a:p>
            <a:r>
              <a:rPr lang="en-US" baseline="0" dirty="0"/>
              <a:t>Benefits include:</a:t>
            </a:r>
          </a:p>
          <a:p>
            <a:pPr marL="171450" indent="-171450">
              <a:buFont typeface="Arial" panose="020B0604020202020204" pitchFamily="34" charset="0"/>
              <a:buChar char="•"/>
            </a:pPr>
            <a:r>
              <a:rPr lang="en-US" baseline="0" dirty="0"/>
              <a:t>Significant cost savings going from a multi-million supercomputer center to paying for only the compute you need in the cloud.</a:t>
            </a:r>
          </a:p>
          <a:p>
            <a:pPr marL="171450" indent="-171450">
              <a:buFont typeface="Arial" panose="020B0604020202020204" pitchFamily="34" charset="0"/>
              <a:buChar char="•"/>
            </a:pPr>
            <a:r>
              <a:rPr lang="en-US" baseline="0" dirty="0"/>
              <a:t>Ability to access the cloud from anywhere and on any device (even outside the laboratory)</a:t>
            </a:r>
          </a:p>
          <a:p>
            <a:pPr marL="171450" indent="-171450">
              <a:buFont typeface="Arial" panose="020B0604020202020204" pitchFamily="34" charset="0"/>
              <a:buChar char="•"/>
            </a:pPr>
            <a:r>
              <a:rPr lang="en-US" baseline="0" dirty="0"/>
              <a:t>Azure is able to elastically scale and keep up with the amount of data being generated </a:t>
            </a:r>
          </a:p>
          <a:p>
            <a:pPr marL="171450" indent="-171450">
              <a:buFont typeface="Arial" panose="020B0604020202020204" pitchFamily="34" charset="0"/>
              <a:buChar char="•"/>
            </a:pPr>
            <a:r>
              <a:rPr lang="en-US" baseline="0" dirty="0"/>
              <a:t>Ultimate benefit: Some day be able to find a treatment for cancer</a:t>
            </a:r>
            <a:endParaRPr lang="en-US" dirty="0"/>
          </a:p>
          <a:p>
            <a:endParaRPr lang="en-US"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196613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Virginia</a:t>
            </a:r>
            <a:r>
              <a:rPr lang="en-US" baseline="0" dirty="0"/>
              <a:t> Tech Video: https://www.youtube.com/watch?v=TnhZqkLchIM</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19</a:t>
            </a:fld>
            <a:endParaRPr lang="en-US"/>
          </a:p>
        </p:txBody>
      </p:sp>
    </p:spTree>
    <p:extLst>
      <p:ext uri="{BB962C8B-B14F-4D97-AF65-F5344CB8AC3E}">
        <p14:creationId xmlns:p14="http://schemas.microsoft.com/office/powerpoint/2010/main" val="332270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a:t>
            </a:fld>
            <a:endParaRPr lang="en-US"/>
          </a:p>
        </p:txBody>
      </p:sp>
    </p:spTree>
    <p:extLst>
      <p:ext uri="{BB962C8B-B14F-4D97-AF65-F5344CB8AC3E}">
        <p14:creationId xmlns:p14="http://schemas.microsoft.com/office/powerpoint/2010/main" val="1279474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https://customers.microsoft.com/Pages/CustomerStory.aspx?recid=14594</a:t>
            </a:r>
          </a:p>
          <a:p>
            <a:r>
              <a:rPr lang="en-US" b="1" dirty="0">
                <a:latin typeface="Segoe UI Light" pitchFamily="34" charset="0"/>
              </a:rPr>
              <a:t>Video: https://www.youtube.com/watch?v=E18vfMV0Yrc</a:t>
            </a:r>
          </a:p>
          <a:p>
            <a:endParaRPr lang="en-US" b="1" dirty="0">
              <a:latin typeface="Segoe UI Light" pitchFamily="34" charset="0"/>
            </a:endParaRPr>
          </a:p>
          <a:p>
            <a:r>
              <a:rPr lang="en-US" b="1" dirty="0"/>
              <a:t>Gains Scalable Big Data Tools and Near- Real-Time BI</a:t>
            </a:r>
            <a:endParaRPr lang="en-US" dirty="0"/>
          </a:p>
          <a:p>
            <a:r>
              <a:rPr lang="en-US" dirty="0"/>
              <a:t>Barcelona now has an affordable Big Data solution that it can use to mash up information from its systems and new public sources, without worrying about running out of server capacity or slowing performance. “says Marco. “As a result, we can better meet the BI needs of all of our departments and citizens today and gain the flexibility to add new data sources in the future.” Not only can the city provide citizens with a more open </a:t>
            </a:r>
            <a:r>
              <a:rPr lang="en-US" dirty="0" err="1"/>
              <a:t>anBy</a:t>
            </a:r>
            <a:r>
              <a:rPr lang="en-US" dirty="0"/>
              <a:t> using Azure, HDInsight, and SQL Server 2012, we can collect, analyze, and generate near-real-time BI with Big Data collected from social media feeds, GPS signals, and data from government </a:t>
            </a:r>
            <a:r>
              <a:rPr lang="en-US" dirty="0" err="1"/>
              <a:t>systems,”d</a:t>
            </a:r>
            <a:r>
              <a:rPr lang="en-US" dirty="0"/>
              <a:t> transparent government, but also employees can work and manage city data more efficiently.</a:t>
            </a:r>
          </a:p>
          <a:p>
            <a:endParaRPr lang="en-US" dirty="0"/>
          </a:p>
          <a:p>
            <a:r>
              <a:rPr lang="en-US" b="1" dirty="0"/>
              <a:t>Improves Quality of Life and Business Opportunities</a:t>
            </a:r>
            <a:endParaRPr lang="en-US" dirty="0"/>
          </a:p>
          <a:p>
            <a:r>
              <a:rPr lang="en-US" dirty="0"/>
              <a:t>Delivering the free Open Data services also provides opportunities for companies to create new apps and online services. In addition, being able to make sense of Big Data significantly improves the services the city can provide because staff can better identify the needs of people based on records in government systems, social media, and GPS signals that reveal how people move about the city.</a:t>
            </a:r>
          </a:p>
          <a:p>
            <a:r>
              <a:rPr lang="en-US" dirty="0"/>
              <a:t>For example, Barcelona can use its increased data insight to improve its public bike rental stations, a program known as ‘</a:t>
            </a:r>
            <a:r>
              <a:rPr lang="en-US" dirty="0" err="1"/>
              <a:t>bicing</a:t>
            </a:r>
            <a:r>
              <a:rPr lang="en-US" dirty="0"/>
              <a:t>.’ As </a:t>
            </a:r>
            <a:r>
              <a:rPr lang="en-US" dirty="0" err="1"/>
              <a:t>Lluis</a:t>
            </a:r>
            <a:r>
              <a:rPr lang="en-US" dirty="0"/>
              <a:t> </a:t>
            </a:r>
            <a:r>
              <a:rPr lang="en-US" dirty="0" err="1"/>
              <a:t>Sanz</a:t>
            </a:r>
            <a:r>
              <a:rPr lang="en-US" dirty="0"/>
              <a:t> Marco says, “One of the problems in the big cities like Barcelona is transportation. We follow the tracking of the buses, but also we follow the tracking of other transportation like </a:t>
            </a:r>
            <a:r>
              <a:rPr lang="en-US" dirty="0" err="1"/>
              <a:t>bicing</a:t>
            </a:r>
            <a:r>
              <a:rPr lang="en-US" dirty="0"/>
              <a:t>. </a:t>
            </a:r>
          </a:p>
          <a:p>
            <a:r>
              <a:rPr lang="en-US" dirty="0"/>
              <a:t>By processing the data, we know we can gain the insight needed to distribute bicycles in a different way so that people can use them to connect with other forms of transportation such as busses and trains. In addition, we can give people more options for public transportation and so create a more sustainable model.”</a:t>
            </a:r>
          </a:p>
          <a:p>
            <a:r>
              <a:rPr lang="en-US" dirty="0"/>
              <a:t>With the increased insight, users can also more easily recognize potential investment opportunities. For example, an area with heavy congestion during lunch may need more fast-food restaurants. All of these insights ultimately foster better lifestyles for citizens and economic prosperity.</a:t>
            </a:r>
          </a:p>
          <a:p>
            <a:endParaRPr lang="en-US" dirty="0"/>
          </a:p>
          <a:p>
            <a:r>
              <a:rPr lang="en-US" b="1" dirty="0"/>
              <a:t>Increases Public Safety and Health</a:t>
            </a:r>
            <a:endParaRPr lang="en-US" dirty="0"/>
          </a:p>
          <a:p>
            <a:r>
              <a:rPr lang="en-US" dirty="0"/>
              <a:t>By looking at more data from more sources, the city can modify how it staffs and positions police, fire, and medical resources to meet day-to-day requirements and what resources are needed to manage emergencies. City employees can also respond to emergencies faster and gain the ability to immediately increase public transportation services, especially during city festivals, based on the near-real-time insight gained with the new solution. As Marco explains, “We can use Azure and SQL Server 2012 to evaluate city processes and make them more efficient. We can also scrutinize the resiliency of our city in responding to unpredictable situations and streamline our procedures so that we can address problems in the shortest time possible.”</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737950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a:t>
            </a:r>
            <a:r>
              <a:rPr lang="en-US" baseline="0" dirty="0"/>
              <a:t> of Barcelona Video: https://www.youtube.com/watch?v=E18vfMV0Yrc</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21</a:t>
            </a:fld>
            <a:endParaRPr lang="en-US"/>
          </a:p>
        </p:txBody>
      </p:sp>
    </p:spTree>
    <p:extLst>
      <p:ext uri="{BB962C8B-B14F-4D97-AF65-F5344CB8AC3E}">
        <p14:creationId xmlns:p14="http://schemas.microsoft.com/office/powerpoint/2010/main" val="130155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https://customers.microsoft.com/Pages/CustomerStory.aspx?recid=18484</a:t>
            </a:r>
          </a:p>
          <a:p>
            <a:endParaRPr lang="en-US" dirty="0">
              <a:effectLst/>
            </a:endParaRPr>
          </a:p>
          <a:p>
            <a:r>
              <a:rPr lang="en-US" b="1" dirty="0">
                <a:effectLst/>
              </a:rPr>
              <a:t>Benefits</a:t>
            </a:r>
          </a:p>
          <a:p>
            <a:r>
              <a:rPr lang="en-US" dirty="0">
                <a:effectLst/>
              </a:rPr>
              <a:t>Pearson and </a:t>
            </a:r>
            <a:r>
              <a:rPr lang="en-US" dirty="0" err="1">
                <a:effectLst/>
              </a:rPr>
              <a:t>Fino</a:t>
            </a:r>
            <a:r>
              <a:rPr lang="en-US" dirty="0">
                <a:effectLst/>
              </a:rPr>
              <a:t> used Microsoft technologies to deliver a high-quality and highly innovative solution for the education market, and did so relatively quickly and cost-effectively.</a:t>
            </a:r>
          </a:p>
          <a:p>
            <a:r>
              <a:rPr lang="en-US" b="1" dirty="0">
                <a:effectLst/>
              </a:rPr>
              <a:t>Delivers 10x speed improvement </a:t>
            </a:r>
            <a:endParaRPr lang="en-US" dirty="0">
              <a:effectLst/>
            </a:endParaRPr>
          </a:p>
          <a:p>
            <a:r>
              <a:rPr lang="en-US" dirty="0">
                <a:effectLst/>
              </a:rPr>
              <a:t>Using Visual Studio made the development process for PSOC more efficient in several ways, according to </a:t>
            </a:r>
            <a:r>
              <a:rPr lang="en-US" dirty="0" err="1">
                <a:effectLst/>
              </a:rPr>
              <a:t>Jungers</a:t>
            </a:r>
            <a:r>
              <a:rPr lang="en-US" dirty="0">
                <a:effectLst/>
              </a:rPr>
              <a:t>. “Visual Studio gave us one place to make data connections, investigate code, iterate features, debug, and manage unit testing,” he says. “We saved the time we’d have otherwise spent on managing multiple tools and switching among them. For a project of the size and complexity of PSOC, that was essential. ”</a:t>
            </a:r>
          </a:p>
          <a:p>
            <a:r>
              <a:rPr lang="en-US" dirty="0">
                <a:effectLst/>
              </a:rPr>
              <a:t>The developers also used Visual Studio to deliver the level of quality that Pearson required—and to do so quickly and cost-effectively. “Best practices don’t matter much if every member of the team doesn’t follow them consistently—and quality will suffer,” says </a:t>
            </a:r>
            <a:r>
              <a:rPr lang="en-US" dirty="0" err="1">
                <a:effectLst/>
              </a:rPr>
              <a:t>Jungers</a:t>
            </a:r>
            <a:r>
              <a:rPr lang="en-US" dirty="0">
                <a:effectLst/>
              </a:rPr>
              <a:t>. “We used Visual Studio to make it faster and easier for developers to deliver consistent, high-quality code. We met our quality goals while saving an order of magnitude over the time and cost of traditional methods.”</a:t>
            </a:r>
          </a:p>
          <a:p>
            <a:r>
              <a:rPr lang="en-US" b="1" dirty="0">
                <a:effectLst/>
              </a:rPr>
              <a:t>Supports highly scalable, cost-effective cloud analytics</a:t>
            </a:r>
            <a:endParaRPr lang="en-US" dirty="0">
              <a:effectLst/>
            </a:endParaRPr>
          </a:p>
          <a:p>
            <a:r>
              <a:rPr lang="en-US" dirty="0">
                <a:effectLst/>
              </a:rPr>
              <a:t>By using Azure HDInsight and Azure SQL Database for the all-important analysis capabilities of PSOC, Pearson gained the scalability of the cloud without the costs and complexity associated with developing and maintaining its own analysis solution.</a:t>
            </a:r>
          </a:p>
          <a:p>
            <a:r>
              <a:rPr lang="en-US" dirty="0">
                <a:effectLst/>
              </a:rPr>
              <a:t>“With HDInsight and Azure SQL Database, we activated the system, integrated our data components, and started processing information on day one—without needing a specialist or DevOps engineer,” says Scott </a:t>
            </a:r>
            <a:r>
              <a:rPr lang="en-US" dirty="0" err="1">
                <a:effectLst/>
              </a:rPr>
              <a:t>Ziolko</a:t>
            </a:r>
            <a:r>
              <a:rPr lang="en-US" dirty="0">
                <a:effectLst/>
              </a:rPr>
              <a:t>, Director of Data Science for </a:t>
            </a:r>
            <a:r>
              <a:rPr lang="en-US" dirty="0" err="1">
                <a:effectLst/>
              </a:rPr>
              <a:t>Fino</a:t>
            </a:r>
            <a:r>
              <a:rPr lang="en-US" dirty="0">
                <a:effectLst/>
              </a:rPr>
              <a:t>. “We wouldn’t have been able to do that with a do-it-yourself solution. That’s what sets HDInsight apart from other computing clusters.”</a:t>
            </a:r>
          </a:p>
          <a:p>
            <a:r>
              <a:rPr lang="en-US" b="1" dirty="0">
                <a:effectLst/>
              </a:rPr>
              <a:t>Contributes to pedagogical goals</a:t>
            </a:r>
            <a:endParaRPr lang="en-US" dirty="0">
              <a:effectLst/>
            </a:endParaRPr>
          </a:p>
          <a:p>
            <a:r>
              <a:rPr lang="en-US" dirty="0">
                <a:effectLst/>
              </a:rPr>
              <a:t>Ultimately, the technological benefits of PSOC serve the latest pedagogical needs of educators.</a:t>
            </a:r>
          </a:p>
          <a:p>
            <a:r>
              <a:rPr lang="en-US" dirty="0">
                <a:effectLst/>
              </a:rPr>
              <a:t>“PSOC helps students to learn because it teaches them how to think about learning,” says Leigh Garcia, Vice President of Product Management at Pearson. “That requires students to work interactively with teachers and peers in ways that weren’t possible before. It requires teachers to understand how their students are succeeding and how to help them continue to succeed. All the content hosting, interactivity, social collaboration, and analytics—that’s what it’s for. The Microsoft technologies and </a:t>
            </a:r>
            <a:r>
              <a:rPr lang="en-US" dirty="0" err="1">
                <a:effectLst/>
              </a:rPr>
              <a:t>Fino</a:t>
            </a:r>
            <a:r>
              <a:rPr lang="en-US" dirty="0">
                <a:effectLst/>
              </a:rPr>
              <a:t> engagement help us to enhance the ways that teachers teach and students learn.”</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599706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https://customers.microsoft.com/Pages/CustomerStory.aspx?recid=2424</a:t>
            </a:r>
          </a:p>
          <a:p>
            <a:endParaRPr lang="en-US" dirty="0"/>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731335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24</a:t>
            </a:fld>
            <a:endParaRPr lang="en-US"/>
          </a:p>
        </p:txBody>
      </p:sp>
    </p:spTree>
    <p:extLst>
      <p:ext uri="{BB962C8B-B14F-4D97-AF65-F5344CB8AC3E}">
        <p14:creationId xmlns:p14="http://schemas.microsoft.com/office/powerpoint/2010/main" val="4278644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https://customers.microsoft.com/Pages/CustomerStory.aspx?recid=372</a:t>
            </a:r>
          </a:p>
          <a:p>
            <a:endParaRPr lang="en-US" dirty="0"/>
          </a:p>
          <a:p>
            <a:r>
              <a:rPr lang="en-US" dirty="0"/>
              <a:t>Chr. Hansen is a global provider of natural ingredients such as cultures and enzymes for the food, pharmaceutical, nutritional, and agricultural industries. </a:t>
            </a:r>
          </a:p>
          <a:p>
            <a:endParaRPr lang="en-US" dirty="0"/>
          </a:p>
          <a:p>
            <a:r>
              <a:rPr lang="en-US" dirty="0"/>
              <a:t>Over the years, Chr. Hansen had increasingly automated its laboratory processes to improve efficiency and accuracy. In addition to improving operations, the automated equipment—including robots, temperature sensors, and other devices—produced a growing volume of complex data. </a:t>
            </a:r>
          </a:p>
          <a:p>
            <a:endParaRPr lang="en-US" dirty="0"/>
          </a:p>
          <a:p>
            <a:r>
              <a:rPr lang="en-US" dirty="0"/>
              <a:t>By using cloud services, Chr. Hansen was able to quickly expand the capabilities of its existing, on-premises IT environment without investing in further training or infrastructure. “If we’d had to purchase servers, storage devices, and software, and install it all in-house, it would have been a very different and a much more long-term project,” </a:t>
            </a:r>
            <a:r>
              <a:rPr lang="en-US" dirty="0" err="1"/>
              <a:t>Meldgaard</a:t>
            </a:r>
            <a:r>
              <a:rPr lang="en-US" dirty="0"/>
              <a:t> points out. “It was simply so much faster to do this in the cloud with Azure. We were able to implement the solution and start working with data in less than a week.”</a:t>
            </a:r>
          </a:p>
          <a:p>
            <a:endParaRPr lang="en-US" dirty="0"/>
          </a:p>
          <a:p>
            <a:r>
              <a:rPr lang="en-US" dirty="0"/>
              <a:t>Data is now more accessible with a flexible, hybrid cloud solution. “We needed to set data free,” explains </a:t>
            </a:r>
            <a:r>
              <a:rPr lang="en-US" dirty="0" err="1"/>
              <a:t>Meldgaard</a:t>
            </a:r>
            <a:r>
              <a:rPr lang="en-US" dirty="0"/>
              <a:t>. ”With HDInsight Service, we can realize the full value potential of our scientific data. We can save time processing the information and spend more time interpreting it. Microsoft Big Data technology is the perfect solution for the new challenges we face.”</a:t>
            </a:r>
          </a:p>
          <a:p>
            <a:r>
              <a:rPr lang="en-US" dirty="0"/>
              <a:t>And by bringing together structured and unstructured data from multiple sources, Chr. Hansen looks forward to future innovation. “For example, if a lunchtime discussion sparks an idea about correlating different types of data, researchers can go back to the lab and immediately begin the analysis,” says </a:t>
            </a:r>
            <a:r>
              <a:rPr lang="en-US" dirty="0" err="1"/>
              <a:t>Meldgaard</a:t>
            </a:r>
            <a:r>
              <a:rPr lang="en-US" dirty="0"/>
              <a:t>. “This solution enables us to rethink the way we work with data so that we can get the most value from it.”</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835298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https://customers.microsoft.com/Pages/CustomerStory.aspx?recid=13778</a:t>
            </a:r>
          </a:p>
          <a:p>
            <a:endParaRPr lang="en-US" dirty="0"/>
          </a:p>
          <a:p>
            <a:r>
              <a:rPr lang="en-US" b="1" dirty="0">
                <a:effectLst/>
              </a:rPr>
              <a:t>Business Needs</a:t>
            </a:r>
          </a:p>
          <a:p>
            <a:br>
              <a:rPr lang="en-US" dirty="0">
                <a:effectLst/>
              </a:rPr>
            </a:br>
            <a:r>
              <a:rPr lang="en-US" dirty="0">
                <a:effectLst/>
              </a:rPr>
              <a:t>Like most doctors today, physicians at Boston’s Beth Israel Deaconess Medical Center (BIDMC) don’t have a lot of time on their hands. Their days are packed full of checkups and surgeries for the thousands of patients that come through the hospital’s doors every year.</a:t>
            </a:r>
          </a:p>
          <a:p>
            <a:r>
              <a:rPr lang="en-US" dirty="0">
                <a:effectLst/>
              </a:rPr>
              <a:t>So when they have trouble logging on to one of the hospital’s clinical information applications, that’s a problem. If the system isn’t letting them in, time that could be spent counseling patients or accessing critical medical information is lost.</a:t>
            </a:r>
          </a:p>
          <a:p>
            <a:r>
              <a:rPr lang="en-US" b="1" dirty="0">
                <a:effectLst/>
              </a:rPr>
              <a:t>A Frustrating Wait for IT</a:t>
            </a:r>
            <a:br>
              <a:rPr lang="en-US" dirty="0">
                <a:effectLst/>
              </a:rPr>
            </a:br>
            <a:r>
              <a:rPr lang="en-US" dirty="0">
                <a:effectLst/>
              </a:rPr>
              <a:t>As part of the hospital’s commitment to data security, the IT team uses a security event monitoring system to track every network logon attempt. But if physicians called to report logon trouble, the IT team would often have to wait more than one hour for the monitoring system to run a report based on data from a Microsoft SQL Server database. The database collects data from all security events, such as failed logons. “We ran that report every hour, so if somebody called the help desk to say their account was locked and they didn’t know why, we resolved the issue for them quickly, but our investigation to find the root cause of the problem could take up to an hour,” says </a:t>
            </a:r>
            <a:r>
              <a:rPr lang="en-US" dirty="0" err="1">
                <a:effectLst/>
              </a:rPr>
              <a:t>Ayad</a:t>
            </a:r>
            <a:r>
              <a:rPr lang="en-US" dirty="0">
                <a:effectLst/>
              </a:rPr>
              <a:t> </a:t>
            </a:r>
            <a:r>
              <a:rPr lang="en-US" dirty="0" err="1">
                <a:effectLst/>
              </a:rPr>
              <a:t>Shammout</a:t>
            </a:r>
            <a:r>
              <a:rPr lang="en-US" dirty="0">
                <a:effectLst/>
              </a:rPr>
              <a:t>, Director of Data Platform &amp; Business Intelligence at BIDMC.</a:t>
            </a:r>
          </a:p>
          <a:p>
            <a:endParaRPr lang="en-US" dirty="0"/>
          </a:p>
          <a:p>
            <a:r>
              <a:rPr lang="en-US" b="1" dirty="0">
                <a:effectLst/>
              </a:rPr>
              <a:t>Optimizing Memory with a New Database Solution</a:t>
            </a:r>
            <a:br>
              <a:rPr lang="en-US" dirty="0">
                <a:effectLst/>
              </a:rPr>
            </a:br>
            <a:r>
              <a:rPr lang="en-US" dirty="0">
                <a:effectLst/>
              </a:rPr>
              <a:t>BIDMC started down the road to improved performance by implementing Microsoft SQL Server 2014 Enterprise software. Specifically, the hospital wanted to take advantage of the in-memory </a:t>
            </a:r>
            <a:r>
              <a:rPr lang="en-US" dirty="0" err="1">
                <a:effectLst/>
              </a:rPr>
              <a:t>columnstore</a:t>
            </a:r>
            <a:r>
              <a:rPr lang="en-US" dirty="0">
                <a:effectLst/>
              </a:rPr>
              <a:t> feature in SQL Server 2014, which improves transactional performance and data compression.</a:t>
            </a:r>
          </a:p>
          <a:p>
            <a:r>
              <a:rPr lang="en-US" dirty="0">
                <a:effectLst/>
              </a:rPr>
              <a:t>The hospital’s IT team created a data warehouse based on SQL Server 2014 for the security event monitoring system. The new solution works with Active Directory Domain Services to collect all security event data throughout the hospital network. Security and help-desk staff use the system every day to look for unsuccessful logons, suspicious activities, or patterns that might indicate a cyberattack. These staff members are also able to work directly with the large data sets by using Microsoft Power Query for Excel, instead of relying on the BIDMC IT team to aggregate the information. In addition, the IT team created an interactive report with dashboards that returns results within seconds.</a:t>
            </a:r>
          </a:p>
          <a:p>
            <a:r>
              <a:rPr lang="en-US" dirty="0">
                <a:effectLst/>
              </a:rPr>
              <a:t>The organization is also using the new solution’s built-in data compression capabilities to increase the data retention period from 30 to 90 days before archiving the information. “We can keep 90 days of data with no impact on performance,” </a:t>
            </a:r>
            <a:r>
              <a:rPr lang="en-US" dirty="0" err="1">
                <a:effectLst/>
              </a:rPr>
              <a:t>Shammout</a:t>
            </a:r>
            <a:r>
              <a:rPr lang="en-US" dirty="0">
                <a:effectLst/>
              </a:rPr>
              <a:t> says.</a:t>
            </a:r>
          </a:p>
          <a:p>
            <a:r>
              <a:rPr lang="en-US" dirty="0">
                <a:effectLst/>
              </a:rPr>
              <a:t>Several months after the initial deployment, Beth Israel implemented the in-memory online transaction processing (OLTP) solution in SQL Server 2014. In-Memory OLTP is a memory-optimized database engine integrated into the SQL Server engine and designed to improve transactional performance and data compression. It uses main memory optimization and no-locking/no-latching concurrency control mechanisms to remove bottlenecks caused by scaling up.</a:t>
            </a:r>
            <a:br>
              <a:rPr lang="en-US" dirty="0">
                <a:effectLst/>
              </a:rPr>
            </a:br>
            <a:r>
              <a:rPr lang="en-US" dirty="0">
                <a:effectLst/>
              </a:rPr>
              <a:t>As a way to gain more insight into historical security event data, the hospital is also experimenting with the use of cloud-based offerings such as Microsoft Azure HDInsight and Microsoft Power BI for Office 365. HDInsight is an Apache Hadoop implementation that runs in the cloud, and Power BI provides a set of online analytics and reporting tools.</a:t>
            </a:r>
          </a:p>
          <a:p>
            <a:endParaRPr lang="en-US" dirty="0"/>
          </a:p>
          <a:p>
            <a:r>
              <a:rPr lang="en-US" b="1" dirty="0">
                <a:effectLst/>
              </a:rPr>
              <a:t>Cutting Query Time by 75 Percent</a:t>
            </a:r>
            <a:br>
              <a:rPr lang="en-US" dirty="0">
                <a:effectLst/>
              </a:rPr>
            </a:br>
            <a:r>
              <a:rPr lang="en-US" dirty="0">
                <a:effectLst/>
              </a:rPr>
              <a:t>For the hospital’s IT administrators, the difference in system performance before and after SQL Server 2014 was dramatic. For example, query execution times have dropped by 75 percent in some cases. “Some of our queries have a 45-second execution time,” notes Wood. “With SQL Server 2014, that dropped to 10 seconds. That’s a huge improvement.”</a:t>
            </a:r>
          </a:p>
          <a:p>
            <a:r>
              <a:rPr lang="en-US" dirty="0">
                <a:effectLst/>
              </a:rPr>
              <a:t>In addition, the event data update process, which used to run once an hour, can now be run every five minutes because of performance improvements achieved through In-Memory OLTP. And the job itself, which used to take up to five minutes to run, now takes only seconds. “When we first started running these jobs after deploying SQL Server In-Memory OLTP, we thought the domain controllers had stopped sending data because we saw no delays at all,” says </a:t>
            </a:r>
            <a:r>
              <a:rPr lang="en-US" dirty="0" err="1">
                <a:effectLst/>
              </a:rPr>
              <a:t>Shammout</a:t>
            </a:r>
            <a:r>
              <a:rPr lang="en-US" dirty="0">
                <a:effectLst/>
              </a:rPr>
              <a:t>. “The data was being inserted into the table immediately.”</a:t>
            </a:r>
          </a:p>
          <a:p>
            <a:r>
              <a:rPr lang="en-US" b="1" dirty="0">
                <a:effectLst/>
              </a:rPr>
              <a:t>Data Breach Discovery in Seconds</a:t>
            </a:r>
            <a:br>
              <a:rPr lang="en-US" dirty="0">
                <a:effectLst/>
              </a:rPr>
            </a:br>
            <a:r>
              <a:rPr lang="en-US" dirty="0">
                <a:effectLst/>
              </a:rPr>
              <a:t>The result of this vast improvement in system speed is that BIDMC can now get to the root cause of failed logons in mere seconds. “From an IT perspective, we can find out what’s going on immediately when there’s a logon issue or unusual activities,” </a:t>
            </a:r>
            <a:r>
              <a:rPr lang="en-US" dirty="0" err="1">
                <a:effectLst/>
              </a:rPr>
              <a:t>Shammout</a:t>
            </a:r>
            <a:r>
              <a:rPr lang="en-US" dirty="0">
                <a:effectLst/>
              </a:rPr>
              <a:t> says. “And our security and help-desk staff not only can get answers faster but also can look at the event by IP address, user name, or specific time. They have more information at their fingertips now, so we have a better and faster ability to stop a potential data breach at the hospital.”</a:t>
            </a:r>
          </a:p>
          <a:p>
            <a:r>
              <a:rPr lang="en-US" dirty="0">
                <a:effectLst/>
              </a:rPr>
              <a:t>BIDMC is also able to analyze more data than before. “We can insert 5 million records a day into the security event monitoring system now,” says </a:t>
            </a:r>
            <a:r>
              <a:rPr lang="en-US" dirty="0" err="1">
                <a:effectLst/>
              </a:rPr>
              <a:t>Shammout</a:t>
            </a:r>
            <a:r>
              <a:rPr lang="en-US" dirty="0">
                <a:effectLst/>
              </a:rPr>
              <a:t>. And the hospital anticipates that it can maintain high levels of performance even when it triples the volume of historical data in its warehouse. As a result, it can gain better insight faster to help meet its service level agreements and keep the hospital running smoothly and securely. “The volume of data always keeps growing,” says Wood. “With SQL Server 2014, we can improve our availability and performance—and ultimately provide better data service for patient care.”</a:t>
            </a:r>
          </a:p>
          <a:p>
            <a:r>
              <a:rPr lang="en-US" b="1" dirty="0">
                <a:effectLst/>
              </a:rPr>
              <a:t>Helping IT Staff Focus on Security and Physicians Focus on Their Patients</a:t>
            </a:r>
            <a:br>
              <a:rPr lang="en-US" dirty="0">
                <a:effectLst/>
              </a:rPr>
            </a:br>
            <a:r>
              <a:rPr lang="en-US" dirty="0">
                <a:effectLst/>
              </a:rPr>
              <a:t>Because they can more quickly identify whether or not they’re dealing with a security breach, BIDMC administrators can be more proactive about security. “This solution speeds up the process of monitoring security events in near-real time and helps us detect any suspicious activities quickly,” says </a:t>
            </a:r>
            <a:r>
              <a:rPr lang="en-US" dirty="0" err="1">
                <a:effectLst/>
              </a:rPr>
              <a:t>Shammout</a:t>
            </a:r>
            <a:r>
              <a:rPr lang="en-US" dirty="0">
                <a:effectLst/>
              </a:rPr>
              <a:t>.</a:t>
            </a:r>
          </a:p>
          <a:p>
            <a:r>
              <a:rPr lang="en-US" dirty="0">
                <a:effectLst/>
              </a:rPr>
              <a:t>Physicians, meanwhile, can focus even more on healthcare because IT has more time to help physicians who are struggling to start critical healthcare applications. “From a user perspective, our physicians obviously need to access clinical applications quickly,” says </a:t>
            </a:r>
            <a:r>
              <a:rPr lang="en-US" dirty="0" err="1">
                <a:effectLst/>
              </a:rPr>
              <a:t>Shammout</a:t>
            </a:r>
            <a:r>
              <a:rPr lang="en-US" dirty="0">
                <a:effectLst/>
              </a:rPr>
              <a:t>.</a:t>
            </a:r>
          </a:p>
          <a:p>
            <a:r>
              <a:rPr lang="en-US" b="1" dirty="0">
                <a:effectLst/>
              </a:rPr>
              <a:t>Better Access to Big Data</a:t>
            </a:r>
            <a:br>
              <a:rPr lang="en-US" dirty="0">
                <a:effectLst/>
              </a:rPr>
            </a:br>
            <a:r>
              <a:rPr lang="en-US" dirty="0">
                <a:effectLst/>
              </a:rPr>
              <a:t>Looking further ahead, BIDMC hopes to use HDInsight and Power BI to gain better access to big data within the hospital by extending its on-premises infrastructure with cloud services. “What I’ve found with HDInsight is that it removes a lot of administrative headaches,” says Wood. “It’s a straightforward and easy process to scale out and add new resources. HDInsight can be used for storage and provides an end-to-end solution with the built-in BI stack in SQL Server 2014.”</a:t>
            </a:r>
          </a:p>
          <a:p>
            <a:r>
              <a:rPr lang="en-US" dirty="0">
                <a:effectLst/>
              </a:rPr>
              <a:t>The hospital has already conducted a proof of concept in which it stores large amounts of unstructured log data in HDInsight Blob Storage, processes it with HDInsight, and then uses on-premises BI tools to analyze the information. In a separate project, BIDMC business users have tried out Power BI tools such as Power Q&amp;A, a natural-language query feature that automatically generates reports based on questions asked. “We’d really like to move forward with HDInsight,” says </a:t>
            </a:r>
            <a:r>
              <a:rPr lang="en-US" dirty="0" err="1">
                <a:effectLst/>
              </a:rPr>
              <a:t>Shammout</a:t>
            </a:r>
            <a:r>
              <a:rPr lang="en-US" dirty="0">
                <a:effectLst/>
              </a:rPr>
              <a:t>. “Already, different clinical departments in the hospital have implemented cloud solutions, so they’re becoming much more open to the cloud as an idea, and they’re more confident in the security of cloud-based applications.”</a:t>
            </a:r>
          </a:p>
          <a:p>
            <a:r>
              <a:rPr lang="en-US" b="1" dirty="0">
                <a:effectLst/>
              </a:rPr>
              <a:t>A Role Model for Data Security</a:t>
            </a:r>
            <a:br>
              <a:rPr lang="en-US" dirty="0">
                <a:effectLst/>
              </a:rPr>
            </a:br>
            <a:r>
              <a:rPr lang="en-US" dirty="0">
                <a:effectLst/>
              </a:rPr>
              <a:t>As it continues to expand its use of innovative technologies, BIDMC expects to be seen as a role model by other regional hospitals that are considering their own data security solutions. “We are part of the larger Harvard network, and many of the other hospitals in that network look to us to see what technologies we’re implementing,” says </a:t>
            </a:r>
            <a:r>
              <a:rPr lang="en-US" dirty="0" err="1">
                <a:effectLst/>
              </a:rPr>
              <a:t>Shammout</a:t>
            </a:r>
            <a:r>
              <a:rPr lang="en-US" dirty="0">
                <a:effectLst/>
              </a:rPr>
              <a:t>. “Solutions like this one put us ahead of the game. At an IT level, these other hospitals can learn from us once we go live, and I don’t doubt that they’ll follow suit with their own solutions once they see what we’re doing here to better monitor and secure our data.”</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3756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https://customers.microsoft.com/Pages/CustomerStory.aspx?recid=2256</a:t>
            </a:r>
          </a:p>
          <a:p>
            <a:endParaRPr lang="en-US" dirty="0"/>
          </a:p>
          <a:p>
            <a:endParaRPr lang="en-US" dirty="0">
              <a:effectLst/>
            </a:endParaRPr>
          </a:p>
          <a:p>
            <a:r>
              <a:rPr lang="en-US" dirty="0">
                <a:effectLst/>
              </a:rPr>
              <a:t>To solve these problems, Ascribe decided to design a proof of concept that would create a standardized approach to working with healthcare data. The company asked Leeds Teaching Hospitals, one of the biggest NHS trusts in the UK, to participate in the project. Leeds can generate up to half a million structured records each year in its Emergency Department system. The hospital also generates approximately 1 million unstructured case files each month.</a:t>
            </a:r>
          </a:p>
          <a:p>
            <a:r>
              <a:rPr lang="en-US" dirty="0">
                <a:effectLst/>
              </a:rPr>
              <a:t>Ascribe wanted to create not just a proof-of-concept BI solution for monitoring infectious disease on the national level, but also a tool that could be used to improve operations for local care providers. “Our goal was to find a way to make data flow more quickly in near-real time,” says Henderson. “We also wanted to augment clinically coded data with data harvested from case notes.”</a:t>
            </a:r>
          </a:p>
          <a:p>
            <a:r>
              <a:rPr lang="en-US" dirty="0">
                <a:effectLst/>
              </a:rPr>
              <a:t>The company wanted to create a national knowledge base that both analysts following disease outbreaks and local clinicians could use to improve healthcare. Ascribe needed a highly scalable, end-to-end solution that could work with multiple data types and sources, as well as provide self-service BI tools for users.</a:t>
            </a:r>
          </a:p>
          <a:p>
            <a:r>
              <a:rPr lang="en-US" b="1" dirty="0">
                <a:effectLst/>
              </a:rPr>
              <a:t>Solution</a:t>
            </a:r>
          </a:p>
          <a:p>
            <a:r>
              <a:rPr lang="en-US" dirty="0">
                <a:effectLst/>
              </a:rPr>
              <a:t>Ascribe decided to implement a hybrid cloud solution based on Microsoft SQL Server 2012 Enterprise software running on-premises and Windows Azure HDInsight Service running on the Windows Azure platform. Ascribe planned to take advantage of BI tools built into SQL Server 2012, as well as multiple other products and services.</a:t>
            </a:r>
          </a:p>
          <a:p>
            <a:r>
              <a:rPr lang="en-US" dirty="0">
                <a:effectLst/>
              </a:rPr>
              <a:t>The company chose Microsoft both for the capabilities of individual products and because it offered a streamlined, end-to-end solution that it could implement quickly and easily. “We were dealing with a complicated business process with lots of moving parts, all of which could be automated by a seamless Microsoft stack,” says Henderson. “We didn’t want to buy products from different vendors and try to make them work together. Microsoft figures that out for you.”</a:t>
            </a:r>
          </a:p>
          <a:p>
            <a:endParaRPr lang="en-US" dirty="0"/>
          </a:p>
          <a:p>
            <a:r>
              <a:rPr lang="en-US" dirty="0">
                <a:effectLst/>
              </a:rPr>
              <a:t>The company created an on-premises data mart with SQL Server 2012 running on the Windows Server 2008 R2 Enterprise operating system that included its own repository of clinical data and case files from Leeds Hospital. In the POC, Ascribe and Microsoft partner Two10Degrees, a company that specializes in Windows Azure technology, filtered the records to remove names and other identifying information before sending the data to the Windows Azure platform. In the pilot project, Ascribe ran six years’ worth of data that recorded millions of hospital visits without filtering out patient names. As a result, it was able to more precisely track patterns such as repeated hospital admissions of specific patients.</a:t>
            </a:r>
          </a:p>
          <a:p>
            <a:r>
              <a:rPr lang="en-US" dirty="0">
                <a:effectLst/>
              </a:rPr>
              <a:t>The company set up a data mart on HDInsight Service that includes a natural-language processing engine created by Two10Degrees. HDInsight Service is a Microsoft Big Data offering that provides an Apache-based Hadoop distribution. HDInsight Service is a platform designed to process large volumes of structured and unstructured data, while also integrating with Microsoft BI tools and accessing a wide array of public and organizational data sources.</a:t>
            </a:r>
          </a:p>
          <a:p>
            <a:endParaRPr lang="en-US" dirty="0"/>
          </a:p>
          <a:p>
            <a:endParaRPr lang="en-US" dirty="0"/>
          </a:p>
          <a:p>
            <a:r>
              <a:rPr lang="en-US" dirty="0">
                <a:effectLst/>
              </a:rPr>
              <a:t>Ascribe worked with Two10Degrees to map unstructured text to a clinical taxonomy. Next, Ascribe looked at patterns in the data to identify potential outbreaks of infectious disease as well as trends that are typically more difficult to analyze, such as alcohol-related visits to the emergency room and injuries from accidents in the home.</a:t>
            </a:r>
          </a:p>
          <a:p>
            <a:r>
              <a:rPr lang="en-US" dirty="0">
                <a:effectLst/>
              </a:rPr>
              <a:t>Leeds is using the solution to improve community healthcare in multiple ways. For example, clinicians wanted to take a closer look at the 300 additional alcohol-related admissions to emergency care each week that coincided with university term breaks. The hospital discovered that while there were many incidents stemming from pubs and areas frequented by students, the larger number of emergency room attendees during any time period were former inmates of a local prison. As a result users of this new BI technology can use the data to make evidence based decisions on where to invest resources to avoid emergency room visits, such as community alcohol-awareness interventions.</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62568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https://customers.microsoft.com/Pages/CustomerStory.aspx?recid=2714</a:t>
            </a:r>
          </a:p>
          <a:p>
            <a:endParaRPr lang="en-US" dirty="0"/>
          </a:p>
          <a:p>
            <a:r>
              <a:rPr lang="en-US" b="1" dirty="0">
                <a:effectLst/>
              </a:rPr>
              <a:t>Business Needs</a:t>
            </a:r>
          </a:p>
          <a:p>
            <a:r>
              <a:rPr lang="en-US" dirty="0">
                <a:effectLst/>
              </a:rPr>
              <a:t>Based in San Francisco, California, McKesson is the largest pharmaceutical distributor in North America, and a leading provider of healthcare products, services, and IT solutions.</a:t>
            </a:r>
          </a:p>
          <a:p>
            <a:r>
              <a:rPr lang="en-US" dirty="0">
                <a:effectLst/>
              </a:rPr>
              <a:t>McKesson wanted to provide a cloud-based analytics service for healthcare organizations to show compliance with the Health Information Technology for Economic and Clinical Health (HITECH) Act—specifically with the act’s “meaningful use” quality reporting standards. Eligible hospitals and professionals that meet criteria for using electronic health records (EHR) to improve care are eligible for government incentive payments.</a:t>
            </a:r>
          </a:p>
          <a:p>
            <a:r>
              <a:rPr lang="en-US" dirty="0">
                <a:effectLst/>
              </a:rPr>
              <a:t>The healthcare industry must also meet strong regulations governing access to patient data, and McKesson wanted a secure and easy way for customers to access their applications. Although many larger healthcare organizations have their own IT departments that implement identity management solutions, smaller organizations often lack such resources.</a:t>
            </a:r>
          </a:p>
          <a:p>
            <a:endParaRPr lang="en-US" dirty="0"/>
          </a:p>
          <a:p>
            <a:r>
              <a:rPr lang="en-US" dirty="0">
                <a:effectLst/>
              </a:rPr>
              <a:t>Windows Azure Active Directory provides an interface to the company’s latest offering, a healthcare analytics solution based on Windows Azure HDInsight Service. McKesson can use the cloud-based Apache Hadoop cluster from Microsoft to process large volumes of data from any healthcare provider EHR system, including the company’s own EHR product lines. Certified to Office of the National Coordinator for Health Information Technology standards—the government organization that defines meaningful use requirements—the McKesson healthcare analytics solution provides web-based reporting tools that hospitals can use to show compliance as well as improve operations.</a:t>
            </a:r>
          </a:p>
          <a:p>
            <a:r>
              <a:rPr lang="en-US" dirty="0">
                <a:effectLst/>
              </a:rPr>
              <a:t>With single sign-on through Windows Azure Active Directory, the solution has the flexibility to be extended with other, external web-based services.</a:t>
            </a:r>
          </a:p>
          <a:p>
            <a:r>
              <a:rPr lang="en-US" b="1" dirty="0">
                <a:effectLst/>
              </a:rPr>
              <a:t>Benefits</a:t>
            </a:r>
          </a:p>
          <a:p>
            <a:r>
              <a:rPr lang="en-US" dirty="0">
                <a:effectLst/>
              </a:rPr>
              <a:t>By running its analytics services on the Windows Azure cloud platform, McKesson is simplifying development and deployment while providing a flexible, highly secure healthcare analytics solution that meets the needs of diverse healthcare organizations.</a:t>
            </a:r>
          </a:p>
          <a:p>
            <a:endParaRPr lang="en-US" dirty="0">
              <a:effectLst/>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48514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29</a:t>
            </a:fld>
            <a:endParaRPr lang="en-US"/>
          </a:p>
        </p:txBody>
      </p:sp>
    </p:spTree>
    <p:extLst>
      <p:ext uri="{BB962C8B-B14F-4D97-AF65-F5344CB8AC3E}">
        <p14:creationId xmlns:p14="http://schemas.microsoft.com/office/powerpoint/2010/main" val="320188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https://customers.microsoft.com/Pages/CustomerStory.aspx?recid=23392</a:t>
            </a:r>
          </a:p>
          <a:p>
            <a:r>
              <a:rPr lang="en-US" b="1" dirty="0">
                <a:latin typeface="Segoe UI Light" pitchFamily="34" charset="0"/>
              </a:rPr>
              <a:t>Video: https://www.youtube.com/watch?v=abci_fMcPls</a:t>
            </a:r>
          </a:p>
          <a:p>
            <a:endParaRPr lang="en-US" b="1" dirty="0">
              <a:latin typeface="Segoe UI Light" pitchFamily="34" charset="0"/>
            </a:endParaRPr>
          </a:p>
          <a:p>
            <a:r>
              <a:rPr lang="en-US" b="1" dirty="0">
                <a:effectLst/>
              </a:rPr>
              <a:t>Business Challenge</a:t>
            </a:r>
          </a:p>
          <a:p>
            <a:r>
              <a:rPr lang="en-US" dirty="0">
                <a:effectLst/>
              </a:rPr>
              <a:t>In 2010, Marc Lore sold his company </a:t>
            </a:r>
            <a:r>
              <a:rPr lang="en-US" dirty="0" err="1">
                <a:effectLst/>
              </a:rPr>
              <a:t>Quidsi</a:t>
            </a:r>
            <a:r>
              <a:rPr lang="en-US" dirty="0">
                <a:effectLst/>
              </a:rPr>
              <a:t> (which ran e-retailing sites like Diapers.com and Soap.com) to Amazon for $550 million. Four years later, Marc is competing against Amazon directly—with the creation of a new online marketplace called Jet.com.</a:t>
            </a:r>
          </a:p>
          <a:p>
            <a:r>
              <a:rPr lang="en-US" dirty="0">
                <a:effectLst/>
              </a:rPr>
              <a:t>There are many reasons to think that Lore might just pull it off. For one, Jet is using an innovative pricing engine that works to reduce or eliminate costs in the e-commerce value chain, especially fulfillment costs and marketplace commissions.</a:t>
            </a:r>
          </a:p>
          <a:p>
            <a:r>
              <a:rPr lang="en-US" dirty="0">
                <a:effectLst/>
              </a:rPr>
              <a:t>“Our pricing engine will continually work out the most cost-effective way to fulfill an order from merchant locations closest to the consumer,’ explains Lore, Co-Founder and CEO of Jet. “The engine will also figure out which merchants can fulfill most cheaply by putting multiple requested items into one shipment. And so we can cut probably 10 percent of a cost of a typical e-commerce transaction just by being smarter about fulfillment.”</a:t>
            </a:r>
          </a:p>
          <a:p>
            <a:r>
              <a:rPr lang="en-US" dirty="0">
                <a:effectLst/>
              </a:rPr>
              <a:t>With a value proposition like that, the company is confidently looking forward to explosive growth. “We want to be one of the leading e-commerce destinations in a very short period of time—18 to 36 months,” says Mike Hanrahan, CTO at Jet.</a:t>
            </a:r>
          </a:p>
          <a:p>
            <a:r>
              <a:rPr lang="en-US" dirty="0">
                <a:effectLst/>
              </a:rPr>
              <a:t>Next step: find the right cloud partner to support the company’s ambitious growth plan. “We realized that we simply did not have the resources to build and manage the kind of datacenters and development infrastructure to meet our growth strategy,” says Hanrahan. “So we quickly decided on a cloud model.”</a:t>
            </a:r>
          </a:p>
          <a:p>
            <a:r>
              <a:rPr lang="en-US" b="1" dirty="0">
                <a:effectLst/>
              </a:rPr>
              <a:t>Solution</a:t>
            </a:r>
          </a:p>
          <a:p>
            <a:r>
              <a:rPr lang="en-US" dirty="0">
                <a:effectLst/>
              </a:rPr>
              <a:t>The decision to work with Microsoft Azure was driven, in part, by the .NET development platform—and Visual F# in particular—which was a good fit with the </a:t>
            </a:r>
            <a:r>
              <a:rPr lang="en-US" dirty="0" err="1">
                <a:effectLst/>
              </a:rPr>
              <a:t>microservices</a:t>
            </a:r>
            <a:r>
              <a:rPr lang="en-US" dirty="0">
                <a:effectLst/>
              </a:rPr>
              <a:t> architecture used to build Jet. As Hanrahan explains, “The event-driven, </a:t>
            </a:r>
            <a:r>
              <a:rPr lang="en-US" dirty="0" err="1">
                <a:effectLst/>
              </a:rPr>
              <a:t>microservices</a:t>
            </a:r>
            <a:r>
              <a:rPr lang="en-US" dirty="0">
                <a:effectLst/>
              </a:rPr>
              <a:t> paradigm eliminated a lot of the overhead that comes with a service-oriented architecture such as Amazon uses, meaning that everyone can build all their systems in parallel and then publish and subscribe to an event bus. We found that F# works very well with this paradigm, especially the immutable data streams that are a key part of our </a:t>
            </a:r>
            <a:r>
              <a:rPr lang="en-US" dirty="0" err="1">
                <a:effectLst/>
              </a:rPr>
              <a:t>microservices</a:t>
            </a:r>
            <a:r>
              <a:rPr lang="en-US" dirty="0">
                <a:effectLst/>
              </a:rPr>
              <a:t> architecture.”</a:t>
            </a:r>
          </a:p>
          <a:p>
            <a:r>
              <a:rPr lang="en-US" dirty="0">
                <a:effectLst/>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p>
          <a:p>
            <a:r>
              <a:rPr lang="en-US" dirty="0">
                <a:effectLst/>
              </a:rPr>
              <a:t>Jet also has many open-source middleware components, which it runs on Azure Virtual Machines, including </a:t>
            </a:r>
            <a:r>
              <a:rPr lang="en-US" dirty="0" err="1">
                <a:effectLst/>
              </a:rPr>
              <a:t>Elasticsearch</a:t>
            </a:r>
            <a:r>
              <a:rPr lang="en-US" dirty="0">
                <a:effectLst/>
              </a:rPr>
              <a:t>, </a:t>
            </a:r>
            <a:r>
              <a:rPr lang="en-US" dirty="0" err="1">
                <a:effectLst/>
              </a:rPr>
              <a:t>RedisLabs</a:t>
            </a:r>
            <a:r>
              <a:rPr lang="en-US" dirty="0">
                <a:effectLst/>
              </a:rPr>
              <a:t>, Hadoop, and Event Store—an open-source event-sourcing data store. Jet is taking advantage of several other Azure services to streamline its development processes. For example, to make it easier for merchant partners to integrate with the platform, it has created a developer portal for its APIs using Azure API Management.</a:t>
            </a:r>
          </a:p>
          <a:p>
            <a:r>
              <a:rPr lang="en-US" dirty="0">
                <a:effectLst/>
              </a:rPr>
              <a:t>Jet is also using Azure Key Vault to store encryption keys as well as Azure Application Insights, which will provide real-time alerts to its developers to help them identify and triage problems as they occur. Application Insights also enables Jet to learn, in real time, how customers are using their application, so they can implement an agile build-measure-learn cycle.</a:t>
            </a:r>
          </a:p>
          <a:p>
            <a:r>
              <a:rPr lang="en-US" dirty="0">
                <a:effectLst/>
              </a:rPr>
              <a:t>“Being able to leverage so many off-the-shelf services and tools from Azure enabled us to go from zero to a full- fledged e-commerce marketplace in just about 12 months. That same system would have taken us at least two years to build on our own, plus capex costs,” says Hanrahan.</a:t>
            </a:r>
          </a:p>
          <a:p>
            <a:r>
              <a:rPr lang="en-US" dirty="0">
                <a:effectLst/>
              </a:rPr>
              <a:t>The company also relies on other Microsoft cloud services to run its day-to-day business, including Office 365 and Azure Active Directory. In fact, Jet’s entire operation is now run in the cloud using Azure. “We have no servers at all onsite right now, not a single one,” says Hanrahan.</a:t>
            </a:r>
          </a:p>
          <a:p>
            <a:r>
              <a:rPr lang="en-US" b="1" dirty="0">
                <a:effectLst/>
              </a:rPr>
              <a:t>Benefits</a:t>
            </a:r>
          </a:p>
          <a:p>
            <a:r>
              <a:rPr lang="en-US" dirty="0">
                <a:effectLst/>
              </a:rPr>
              <a:t>Working with Microsoft Azure cloud services has provided Jet with a level of flexibility and scalability that has been critical to its aggressive development schedule.</a:t>
            </a:r>
          </a:p>
          <a:p>
            <a:r>
              <a:rPr lang="en-US" b="1" dirty="0">
                <a:effectLst/>
              </a:rPr>
              <a:t>Moving from code to production in minutes.</a:t>
            </a:r>
            <a:endParaRPr lang="en-US" dirty="0">
              <a:effectLst/>
            </a:endParaRPr>
          </a:p>
          <a:p>
            <a:r>
              <a:rPr lang="en-US" dirty="0">
                <a:effectLst/>
              </a:rPr>
              <a:t>By using App Service for its consumer front end, Jet has been able to dramatically streamline its development process, so that it can build, deploy, and scale consumer-grade web apps more rapidly. As Hanrahan says, “We’ve been able to get our critical code through our CI/CD process in a couple of minutes using App Service.”</a:t>
            </a:r>
          </a:p>
          <a:p>
            <a:r>
              <a:rPr lang="en-US" b="1" dirty="0">
                <a:effectLst/>
              </a:rPr>
              <a:t>Scaling automatically to meet customer demand </a:t>
            </a:r>
            <a:endParaRPr lang="en-US" dirty="0">
              <a:effectLst/>
            </a:endParaRPr>
          </a:p>
          <a:p>
            <a:r>
              <a:rPr lang="en-US" dirty="0">
                <a:effectLst/>
              </a:rPr>
              <a:t>As with any popular e-retailing site, Jet requires extremely rapid and flexible scaling based on ever-changing customer traffic. To streamline this process, Jet was able to set up auto-scaling on both PaaS servers and App Service to scale its servers based on load or schedule. “Because both PaaS and App Service scale automatically for us, we are able to throw as many machines as we need at the front end, when we need them,” says Hanrahan.</a:t>
            </a:r>
          </a:p>
          <a:p>
            <a:r>
              <a:rPr lang="en-US" b="1" dirty="0">
                <a:effectLst/>
              </a:rPr>
              <a:t>Accommodating rapidly growing storage requirements </a:t>
            </a:r>
            <a:endParaRPr lang="en-US" dirty="0">
              <a:effectLst/>
            </a:endParaRPr>
          </a:p>
          <a:p>
            <a:r>
              <a:rPr lang="en-US" dirty="0">
                <a:effectLst/>
              </a:rPr>
              <a:t>As the company grows, Azure provides a wide range of storage options to handle virtually any amount of data. “Right now our data warehouse sits in a SQL Server instance, but we will be augmenting that using HD Insight,” says Hanrahan. Azure HDInsight is designed to handle any amount of data, scaling from terabytes to petabytes on demand.</a:t>
            </a:r>
          </a:p>
          <a:p>
            <a:r>
              <a:rPr lang="en-US" dirty="0">
                <a:effectLst/>
              </a:rPr>
              <a:t>With Azure, Jet has created a cloud infrastructure that’s ready to meet the company’s most ambitious growth plans. “To be one of the best e-commerce destinations in the US, we will have to handle millions of customers, placing tens of thousands of orders a day. That requires a top-class e-commerce system built on a flexible, open cloud platform. That is exactly what we got with Azure,” says Hanrahan.</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577438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https://customers.microsoft.com/Pages/CustomerStory.aspx?recid=13353</a:t>
            </a:r>
          </a:p>
          <a:p>
            <a:endParaRPr lang="en-US" dirty="0"/>
          </a:p>
          <a:p>
            <a:r>
              <a:rPr lang="en-US" b="1" dirty="0"/>
              <a:t>Slide talk track:</a:t>
            </a:r>
            <a:endParaRPr lang="en-US" dirty="0"/>
          </a:p>
          <a:p>
            <a:pPr marL="176368" indent="-176368">
              <a:buFont typeface="Arial" panose="020B0604020202020204" pitchFamily="34" charset="0"/>
              <a:buChar char="•"/>
            </a:pPr>
            <a:r>
              <a:rPr lang="en-US" dirty="0"/>
              <a:t>That story is about Halo 4. The Halo franchise has grown into an award-winning, global entertainment phenomenon. To date, more than 50 million copies of Halo video games have been sold worldwide. </a:t>
            </a:r>
          </a:p>
          <a:p>
            <a:pPr marL="176368" indent="-176368">
              <a:buFont typeface="Arial" panose="020B0604020202020204" pitchFamily="34" charset="0"/>
              <a:buChar char="•"/>
            </a:pPr>
            <a:r>
              <a:rPr lang="en-US" dirty="0"/>
              <a:t>The Halo franchise has grown into an award-winning, global entertainment phenomenon. To date, more than 50 million copies of Halo video games have been sold worldwide. </a:t>
            </a:r>
          </a:p>
          <a:p>
            <a:pPr marL="176368" indent="-176368">
              <a:buFont typeface="Arial" panose="020B0604020202020204" pitchFamily="34" charset="0"/>
              <a:buChar char="•"/>
            </a:pPr>
            <a:r>
              <a:rPr lang="en-US" dirty="0"/>
              <a:t>Halo 4, the newest incarnation of Halo is more than just a videogame that you play on your Xbox.  It is a cloud service on the back-end.  And there are some trends right now in the market where third parties are creating contests inside Halo as part of the launch effort.  And these are big gaming contests where the winners take home pretty big prizes.</a:t>
            </a:r>
          </a:p>
          <a:p>
            <a:pPr marL="176368" indent="-176368">
              <a:buFont typeface="Arial" panose="020B0604020202020204" pitchFamily="34" charset="0"/>
              <a:buChar char="•"/>
            </a:pPr>
            <a:r>
              <a:rPr lang="en-US" dirty="0"/>
              <a:t>But -- one of the companies running a contest with Halo was having a problem.  They were worried that some of the winners were cheating.  So, they came to the Halo team with their hypothesis the Halo team took a look.  Turns out the Halo team thought they were right because the last person who won their contest was pretty low in Halo’s rankings of everyday play.  Yet somehow, he managed to beat players who were much, much better than him.</a:t>
            </a:r>
          </a:p>
          <a:p>
            <a:pPr marL="176368" indent="-176368">
              <a:buFont typeface="Arial" panose="020B0604020202020204" pitchFamily="34" charset="0"/>
              <a:buChar char="•"/>
            </a:pPr>
            <a:r>
              <a:rPr lang="en-US" dirty="0"/>
              <a:t>So they put all the usage and experience data from Halo up in Azure, and started running MapReduce jobs on it using our new Azure HDInsight Service.  And they were able to determine some very interesting things.  First, they discovered some of the hacks that were happening for the users in question.  And one of the most popular hacks is called “Headless Spartan” where players were able to hack their characters so their characters didn't have head.  Turns out headless characters are really hard to shoot and take out in the game.  So there were really interesting ways of cheating that they were able to find using some of these MapReduce jobs in Halo.</a:t>
            </a:r>
          </a:p>
          <a:p>
            <a:pPr marL="176368" indent="-176368">
              <a:buFont typeface="Arial" panose="020B0604020202020204" pitchFamily="34" charset="0"/>
              <a:buChar char="•"/>
            </a:pPr>
            <a:r>
              <a:rPr lang="en-US" dirty="0"/>
              <a:t>And then because it's connected to Power</a:t>
            </a:r>
            <a:r>
              <a:rPr lang="en-US" baseline="0" dirty="0"/>
              <a:t> Query</a:t>
            </a:r>
            <a:r>
              <a:rPr lang="en-US" dirty="0"/>
              <a:t>, the marketing managers were able to pull that data right into Excel. So, the people running the Halo business were able to look at this on a daily basis and uncover more cheating, or look at player data to see where game enhancements may be needed. </a:t>
            </a:r>
          </a:p>
          <a:p>
            <a:pPr marL="176368" indent="-176368">
              <a:buFont typeface="Arial" panose="020B0604020202020204" pitchFamily="34" charset="0"/>
              <a:buChar char="•"/>
            </a:pPr>
            <a:r>
              <a:rPr lang="en-US" dirty="0"/>
              <a:t>So people closest to Halo’s “customers” were able to find, access and combine data to make adjustments to the game as needed.</a:t>
            </a:r>
          </a:p>
          <a:p>
            <a:pPr marL="176368" indent="-176368">
              <a:buFont typeface="Arial" panose="020B0604020202020204" pitchFamily="34" charset="0"/>
              <a:buChar char="•"/>
            </a:pPr>
            <a:r>
              <a:rPr lang="en-US" dirty="0"/>
              <a:t>So this notion of being able to mine a lot of unstructured data but surface it up through Excel is a really powerful story – and really that’s brings together stage one and two of our data science process. </a:t>
            </a:r>
          </a:p>
          <a:p>
            <a:endParaRPr lang="en-US" dirty="0"/>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630483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https://customers.microsoft.com/Pages/CustomerStory.aspx?recid=5099</a:t>
            </a:r>
          </a:p>
          <a:p>
            <a:endParaRPr lang="en-US" dirty="0"/>
          </a:p>
          <a:p>
            <a:r>
              <a:rPr lang="en-US" dirty="0">
                <a:effectLst/>
              </a:rPr>
              <a:t>The organization used HDInsight to connect the raw data it was collecting from games with the type of reports it needed to produce. Data from games goes to an application running on Microsoft Azure. This is then pushed into the Azure Service Bus service and HDInsight analyzes the raw data and generates aggregated report data. This improves data analysis and allows </a:t>
            </a:r>
            <a:r>
              <a:rPr lang="en-US" dirty="0" err="1">
                <a:effectLst/>
              </a:rPr>
              <a:t>Mediatonic</a:t>
            </a:r>
            <a:r>
              <a:rPr lang="en-US" dirty="0">
                <a:effectLst/>
              </a:rPr>
              <a:t> to write intelligent applications to understand that data. “HDInsight is incredibly powerful for us,” says Bailey. “It allows us to process and summarize huge volumes of data, replacing the need for a traditional data warehouse. We’ve shifted that workload to HDInsight.”</a:t>
            </a:r>
          </a:p>
          <a:p>
            <a:r>
              <a:rPr lang="en-US" dirty="0" err="1">
                <a:effectLst/>
              </a:rPr>
              <a:t>Mediatonic</a:t>
            </a:r>
            <a:r>
              <a:rPr lang="en-US" dirty="0">
                <a:effectLst/>
              </a:rPr>
              <a:t> experienced an incredibly smooth implementation, running the previous system (Amazon Web Services) side-by-side with Microsoft Azure to identify and address bugs without impacting operations. “</a:t>
            </a:r>
            <a:r>
              <a:rPr lang="en-US" dirty="0" err="1">
                <a:effectLst/>
              </a:rPr>
              <a:t>Elastacloud</a:t>
            </a:r>
            <a:r>
              <a:rPr lang="en-US" dirty="0">
                <a:effectLst/>
              </a:rPr>
              <a:t> was excellent in offering us training, but we didn’t need much,” says Fletcher. “We had the in-house skills to evolve the platform in the direction we wanted and the whole process has been stress-free, as we collaborated with Microsoft and </a:t>
            </a:r>
            <a:r>
              <a:rPr lang="en-US" dirty="0" err="1">
                <a:effectLst/>
              </a:rPr>
              <a:t>Elastacloud</a:t>
            </a:r>
            <a:r>
              <a:rPr lang="en-US" dirty="0">
                <a:effectLst/>
              </a:rPr>
              <a:t> throughout to achieve our goals.”</a:t>
            </a:r>
          </a:p>
          <a:p>
            <a:r>
              <a:rPr lang="en-US" b="1" dirty="0">
                <a:effectLst/>
              </a:rPr>
              <a:t>Benefits</a:t>
            </a:r>
          </a:p>
          <a:p>
            <a:r>
              <a:rPr lang="en-US" dirty="0">
                <a:effectLst/>
              </a:rPr>
              <a:t>The change to Microsoft Azure has allowed </a:t>
            </a:r>
            <a:r>
              <a:rPr lang="en-US" dirty="0" err="1">
                <a:effectLst/>
              </a:rPr>
              <a:t>Mediatonic</a:t>
            </a:r>
            <a:r>
              <a:rPr lang="en-US" dirty="0">
                <a:effectLst/>
              </a:rPr>
              <a:t> to use big data to increase player retention and monetization of games, and using C#, has made it easier to create more intelligent applications. “We’re already seeing a big difference with Microsoft Azure,” says Bailey. “We really like the way the solution provides us with more detailed insight than we have ever had before. The Azure team is passionate about accelerating Game Developers and Microsoft's proactive relationship with </a:t>
            </a:r>
            <a:r>
              <a:rPr lang="en-US" dirty="0" err="1">
                <a:effectLst/>
              </a:rPr>
              <a:t>Mediatonic</a:t>
            </a:r>
            <a:r>
              <a:rPr lang="en-US" dirty="0">
                <a:effectLst/>
              </a:rPr>
              <a:t> has been key to the success of our cloud strategy."</a:t>
            </a:r>
          </a:p>
          <a:p>
            <a:r>
              <a:rPr lang="en-US" b="1" dirty="0">
                <a:effectLst/>
              </a:rPr>
              <a:t>Improved Player Retention and Monetization</a:t>
            </a:r>
          </a:p>
          <a:p>
            <a:r>
              <a:rPr lang="en-US" dirty="0">
                <a:effectLst/>
              </a:rPr>
              <a:t>During the soft launch of Amateur Surgeon 3, substantial time was spent looking at completion rates of surgeries, aiming to ensure a high percentage of players were progressing. </a:t>
            </a:r>
            <a:r>
              <a:rPr lang="en-US" dirty="0" err="1">
                <a:effectLst/>
              </a:rPr>
              <a:t>Mediatonic</a:t>
            </a:r>
            <a:r>
              <a:rPr lang="en-US" dirty="0">
                <a:effectLst/>
              </a:rPr>
              <a:t> was then able to make adjustments to the difficulty and double day one retention. “We can test different versions of a game on different demographics at the same time,” says Bailey. “We are then able to tweak games in response to real-time data and gain an understanding of each player.” At full launch, Amateur Surgeon 3 had an average of 35 minutes playtime per user per day and an App Store average rating of 90 percent or more across more than 10,000 user reviews.</a:t>
            </a:r>
          </a:p>
          <a:p>
            <a:r>
              <a:rPr lang="en-US" b="1" dirty="0">
                <a:effectLst/>
              </a:rPr>
              <a:t>Intelligent Applications</a:t>
            </a:r>
          </a:p>
          <a:p>
            <a:r>
              <a:rPr lang="en-US" dirty="0">
                <a:effectLst/>
              </a:rPr>
              <a:t>The move to HDInsight saw </a:t>
            </a:r>
            <a:r>
              <a:rPr lang="en-US" dirty="0" err="1">
                <a:effectLst/>
              </a:rPr>
              <a:t>Mediatonic</a:t>
            </a:r>
            <a:r>
              <a:rPr lang="en-US" dirty="0">
                <a:effectLst/>
              </a:rPr>
              <a:t> fundamentally change how they approach data analysis. “Previously we used some Hadoop, but the majority of our reports were generated by querying huge data sets in a traditional data warehouse,” says Fletcher. “We’ve substituted SQL for C# and MapReduce on HDInsight, allowing us to build more intelligent applications to process the data.”</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324996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32</a:t>
            </a:fld>
            <a:endParaRPr lang="en-US"/>
          </a:p>
        </p:txBody>
      </p:sp>
    </p:spTree>
    <p:extLst>
      <p:ext uri="{BB962C8B-B14F-4D97-AF65-F5344CB8AC3E}">
        <p14:creationId xmlns:p14="http://schemas.microsoft.com/office/powerpoint/2010/main" val="859464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https://customers.microsoft.com/Pages/CustomerStory.aspx?recid=18356</a:t>
            </a:r>
          </a:p>
          <a:p>
            <a:endParaRPr lang="en-US" b="1" dirty="0">
              <a:latin typeface="Segoe UI Light" pitchFamily="34" charset="0"/>
            </a:endParaRPr>
          </a:p>
          <a:p>
            <a:r>
              <a:rPr lang="en-US" b="1" dirty="0">
                <a:effectLst/>
              </a:rPr>
              <a:t>Solution</a:t>
            </a:r>
          </a:p>
          <a:p>
            <a:r>
              <a:rPr lang="en-US" dirty="0">
                <a:effectLst/>
              </a:rPr>
              <a:t>To enable that rich flow of data, Rockwell Automation has devised and continues to refine a comprehensive data strategy based on a range of Microsoft technologies.</a:t>
            </a:r>
          </a:p>
          <a:p>
            <a:r>
              <a:rPr lang="en-US" dirty="0">
                <a:effectLst/>
              </a:rPr>
              <a:t>For example, to:</a:t>
            </a:r>
          </a:p>
          <a:p>
            <a:r>
              <a:rPr lang="en-US" b="1" dirty="0">
                <a:effectLst/>
              </a:rPr>
              <a:t>Manage and analyze massive amounts of data</a:t>
            </a:r>
            <a:r>
              <a:rPr lang="en-US" dirty="0">
                <a:effectLst/>
              </a:rPr>
              <a:t>, the company uses Azure HDInsight, the cloud-based managed Hadoop service.</a:t>
            </a:r>
          </a:p>
          <a:p>
            <a:r>
              <a:rPr lang="en-US" b="1" dirty="0">
                <a:effectLst/>
              </a:rPr>
              <a:t>Advance its data insights into the realm of predictive analytics</a:t>
            </a:r>
            <a:r>
              <a:rPr lang="en-US" dirty="0">
                <a:effectLst/>
              </a:rPr>
              <a:t>, it is building Capacity Planning and Predictive Maintenance capabilities using Azure Machine Learning.</a:t>
            </a:r>
          </a:p>
          <a:p>
            <a:r>
              <a:rPr lang="en-US" b="1" dirty="0">
                <a:effectLst/>
              </a:rPr>
              <a:t>Manage the complex interactions of data </a:t>
            </a:r>
            <a:r>
              <a:rPr lang="en-US" dirty="0">
                <a:effectLst/>
              </a:rPr>
              <a:t>across multiple systems, it is using the Azure Data Factory service.</a:t>
            </a:r>
          </a:p>
          <a:p>
            <a:r>
              <a:rPr lang="en-US" b="1" dirty="0">
                <a:effectLst/>
              </a:rPr>
              <a:t>Put actionable analysis in the hands of field workers</a:t>
            </a:r>
            <a:r>
              <a:rPr lang="en-US" dirty="0">
                <a:effectLst/>
              </a:rPr>
              <a:t>—both its own support technicians and its customers’—it is developing highly intuitive interactive dashboards including Microsoft Power BI.</a:t>
            </a:r>
          </a:p>
          <a:p>
            <a:r>
              <a:rPr lang="en-US" b="1" dirty="0">
                <a:effectLst/>
              </a:rPr>
              <a:t>Manage large data workloads, </a:t>
            </a:r>
            <a:r>
              <a:rPr lang="en-US" dirty="0">
                <a:effectLst/>
              </a:rPr>
              <a:t>it uses several Azure SQL Database databases and applies different Service Tiers to meet the various data processing requirements of its customers. It also takes advantage of Geo-Redundancy and Point-in-Time restore to provide needed levels of reliability and manageability.</a:t>
            </a:r>
          </a:p>
          <a:p>
            <a:endParaRPr lang="en-US" dirty="0"/>
          </a:p>
          <a:p>
            <a:endParaRPr lang="en-US" dirty="0"/>
          </a:p>
          <a:p>
            <a:r>
              <a:rPr lang="en-US" b="1" dirty="0">
                <a:effectLst/>
              </a:rPr>
              <a:t>Solving the Integration Challenge</a:t>
            </a:r>
            <a:endParaRPr lang="en-US" dirty="0">
              <a:effectLst/>
            </a:endParaRPr>
          </a:p>
          <a:p>
            <a:r>
              <a:rPr lang="en-US" dirty="0">
                <a:effectLst/>
              </a:rPr>
              <a:t>In a different example, Rockwell Automation uses several Azure technologies to solve the challenge of integrating complex data systems. It uses the cloud-based Azure Data Factory service to compose, orchestrate, and manage highly available and reliable data pipelines, which consist of sets of data and the services orchestrated to process them.</a:t>
            </a:r>
          </a:p>
          <a:p>
            <a:r>
              <a:rPr lang="en-US" dirty="0">
                <a:effectLst/>
              </a:rPr>
              <a:t>With Azure Data Factory, Rockwell Automation developers can build data-driven workflows that join, aggregate, and transform data sourced from on-premises, cloud, Hadoop, and Internet services. They can also set up complex data processing orchestration with little programming. Azure Data Factory includes tools for easy end-to-end monitoring and management of those pipelines, which reduce the traditional time and cost required to operate them.</a:t>
            </a:r>
          </a:p>
          <a:p>
            <a:r>
              <a:rPr lang="en-US" dirty="0">
                <a:effectLst/>
              </a:rPr>
              <a:t>This was exactly what Rockwell Automation wanted to support its use of Hadoop to monitor and analyze the performance of customers’ manufacturing and processing systems. When Microsoft offered it the chance to test Azure Data Factory in a pre-release version, Asenjo and his colleagues accepted.</a:t>
            </a:r>
          </a:p>
          <a:p>
            <a:r>
              <a:rPr lang="en-US" dirty="0">
                <a:effectLst/>
              </a:rPr>
              <a:t>They decided to use the Azure Data Factory service in a POC designed to address their pressing need for a fast, reliable way to interpolate time-series sensor data prior to analysis. The company had already been performing data interpolation on a relatively limited and on-demand basis using relational databases and time-consuming handwritten code.</a:t>
            </a:r>
          </a:p>
          <a:p>
            <a:r>
              <a:rPr lang="en-US" dirty="0">
                <a:effectLst/>
              </a:rPr>
              <a:t>Asenjo and his colleagues hoped that by using Azure Data Factory, they could interpolate more data in Azure more quickly, reducing the amount of raw data that they had to collect from sensors and convey to the cloud, speeding the process and reducing its cost.</a:t>
            </a:r>
          </a:p>
          <a:p>
            <a:r>
              <a:rPr lang="en-US" dirty="0">
                <a:effectLst/>
              </a:rPr>
              <a:t>The developers used Azure Data Factory to create a data pipeline with a few clicks and then linked it to Azure SQL Database, Blob Storage, and HDInsight. They also were able to automate the orchestration and execution of Pig and Hive scripts on Hadoop/HDInsight instead of running these scripts manually or having to worry about managing the cluster themselves.</a:t>
            </a:r>
          </a:p>
          <a:p>
            <a:r>
              <a:rPr lang="en-US" dirty="0">
                <a:effectLst/>
              </a:rPr>
              <a:t>In the test, raw sensor data was stored in Blob Storage and processed with HDInsight. A complete set of interpolated data was returned to Blob Storage, with fresh or recent data moved to Azure SQL Database, where the BI layer will present the data to the users. The result was the transformation of raw data into information assets that can be consumed by Azure Machine Learning, and Power BI to produce trusted insights.</a:t>
            </a:r>
          </a:p>
          <a:p>
            <a:r>
              <a:rPr lang="en-US" b="1" dirty="0">
                <a:effectLst/>
              </a:rPr>
              <a:t>Benefits</a:t>
            </a:r>
          </a:p>
          <a:p>
            <a:r>
              <a:rPr lang="en-US" dirty="0">
                <a:effectLst/>
              </a:rPr>
              <a:t>Rockwell Automation calls its use of Microsoft data technologies a growing success that could have profound impacts on its business. It sees these technologies resulting in faster time to market, full data pipeline visibility, reduced costs, and innovative ways to serve its customers.</a:t>
            </a:r>
          </a:p>
          <a:p>
            <a:r>
              <a:rPr lang="en-US" b="1" dirty="0">
                <a:effectLst/>
              </a:rPr>
              <a:t>Cuts Development Time by 80 Percent</a:t>
            </a:r>
            <a:endParaRPr lang="en-US" dirty="0">
              <a:effectLst/>
            </a:endParaRPr>
          </a:p>
          <a:p>
            <a:r>
              <a:rPr lang="en-US" dirty="0">
                <a:effectLst/>
              </a:rPr>
              <a:t>Asenjo and his colleagues developed and deployed their Hadoop integration solution in two weeks, as opposed to the 10 weeks it would have taken without Azure Data Factory. They achieved this 80 percent savings of time and cost because they did not need to install and configure a scheduler system, build generic templates to orchestrate data transformations, or create the Pig and Hive scripts manually.</a:t>
            </a:r>
          </a:p>
          <a:p>
            <a:r>
              <a:rPr lang="en-US" dirty="0">
                <a:effectLst/>
              </a:rPr>
              <a:t>“We saved weeks of development time with the automation in Azure Data Factory, so we could concentrate on the specific ETL scripts that optimized the solution,” says Asenjo.</a:t>
            </a:r>
          </a:p>
          <a:p>
            <a:r>
              <a:rPr lang="en-US" dirty="0">
                <a:effectLst/>
              </a:rPr>
              <a:t>Similarly, Asenjo and Weber see faster time to market as one of the benefits of Azure Machine Learning.</a:t>
            </a:r>
          </a:p>
          <a:p>
            <a:r>
              <a:rPr lang="en-US" dirty="0">
                <a:effectLst/>
              </a:rPr>
              <a:t>“We can take analytics to an entirely new level—the level of predictive, actionable analysis—with Azure Machine Learning,” says Weber. “But we can do even more with it. The time to develop a solution using Azure Machine Learning is so much reduced, compared to writing a fully custom-coded application. That makes it easier for us to roll out this solution to more customers, and to build more solutions around more uses than we could otherwise.”</a:t>
            </a:r>
          </a:p>
          <a:p>
            <a:r>
              <a:rPr lang="en-US" b="1" dirty="0">
                <a:effectLst/>
              </a:rPr>
              <a:t>Enables Broader, Faster Business Solutions Using Big Data</a:t>
            </a:r>
            <a:endParaRPr lang="en-US" dirty="0">
              <a:effectLst/>
            </a:endParaRPr>
          </a:p>
          <a:p>
            <a:r>
              <a:rPr lang="en-US" dirty="0">
                <a:effectLst/>
              </a:rPr>
              <a:t>The ability to scale out data in Hadoop makes it an ideal solution for working faster and more easily with larger amounts of data. So, Rockwell Automation will likely accelerate its adoption of Hadoop, according to Dyck. For example, instead of processing data sets only on demand, the company can have data interpolated and waiting for users to request it. That will reduce the processing time for reports from minutes to seconds.</a:t>
            </a:r>
          </a:p>
          <a:p>
            <a:r>
              <a:rPr lang="en-US" dirty="0">
                <a:effectLst/>
              </a:rPr>
              <a:t>Rockwell Automation can use HDInsight and Azure Data Factory to help its customers meet reporting requirements of the US Environmental Protection Agency, which generally require manufacturers to maintain five years’ of data. It can even use the solution to maintain quality management data for as long as its customers wish—which can be up to 10 years.</a:t>
            </a:r>
          </a:p>
          <a:p>
            <a:r>
              <a:rPr lang="en-US" dirty="0">
                <a:effectLst/>
              </a:rPr>
              <a:t>“We can clearly expedite our adoption of big data with Azure Data Factory,” says Dyck. “It will make a huge difference in how much data we can use and how we use it. This is one more way that Microsoft data technologies could have a tremendous impact on our business.”</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203839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34</a:t>
            </a:fld>
            <a:endParaRPr lang="en-US"/>
          </a:p>
        </p:txBody>
      </p:sp>
    </p:spTree>
    <p:extLst>
      <p:ext uri="{BB962C8B-B14F-4D97-AF65-F5344CB8AC3E}">
        <p14:creationId xmlns:p14="http://schemas.microsoft.com/office/powerpoint/2010/main" val="86814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Light" pitchFamily="34" charset="0"/>
              </a:rPr>
              <a:t>Case study: </a:t>
            </a:r>
            <a:r>
              <a:rPr lang="en-US" sz="1200" u="sng" kern="1200" dirty="0">
                <a:solidFill>
                  <a:schemeClr val="tx1"/>
                </a:solidFill>
                <a:effectLst/>
                <a:latin typeface="+mn-lt"/>
                <a:ea typeface="+mn-ea"/>
                <a:cs typeface="+mn-cs"/>
                <a:hlinkClick r:id="rId3"/>
              </a:rPr>
              <a:t>https://customers.microsoft.com/Pages/CustomerStory.aspx?recid=26340</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S PGothic" panose="020B0600070205080204" pitchFamily="34" charset="-128"/>
                <a:cs typeface="ＭＳ Ｐゴシック" charset="0"/>
              </a:rPr>
              <a:t>Who is </a:t>
            </a:r>
            <a:r>
              <a:rPr lang="en-US" sz="1200" b="1" kern="1200" dirty="0" err="1">
                <a:solidFill>
                  <a:schemeClr val="tx1"/>
                </a:solidFill>
                <a:effectLst/>
                <a:latin typeface="+mn-lt"/>
                <a:ea typeface="MS PGothic" panose="020B0600070205080204" pitchFamily="34" charset="-128"/>
                <a:cs typeface="ＭＳ Ｐゴシック" charset="0"/>
              </a:rPr>
              <a:t>Codit</a:t>
            </a:r>
            <a:r>
              <a:rPr lang="en-US" sz="1200" b="1" kern="1200" dirty="0">
                <a:solidFill>
                  <a:schemeClr val="tx1"/>
                </a:solidFill>
                <a:effectLst/>
                <a:latin typeface="+mn-lt"/>
                <a:ea typeface="MS PGothic" panose="020B0600070205080204" pitchFamily="34" charset="-128"/>
                <a:cs typeface="ＭＳ Ｐゴシック" charset="0"/>
              </a:rPr>
              <a:t>:</a:t>
            </a:r>
            <a:endParaRPr lang="en-US" sz="1200" kern="1200" dirty="0">
              <a:solidFill>
                <a:schemeClr val="tx1"/>
              </a:solidFill>
              <a:effectLst/>
              <a:latin typeface="+mn-lt"/>
              <a:ea typeface="MS PGothic" panose="020B0600070205080204" pitchFamily="34" charset="-128"/>
              <a:cs typeface="ＭＳ Ｐゴシック" charset="0"/>
            </a:endParaRPr>
          </a:p>
          <a:p>
            <a:pPr lvl="0"/>
            <a:r>
              <a:rPr lang="en-US" sz="1200" kern="1200" dirty="0" err="1">
                <a:solidFill>
                  <a:schemeClr val="tx1"/>
                </a:solidFill>
                <a:effectLst/>
                <a:latin typeface="+mn-lt"/>
                <a:ea typeface="MS PGothic" panose="020B0600070205080204" pitchFamily="34" charset="-128"/>
                <a:cs typeface="ＭＳ Ｐゴシック" charset="0"/>
              </a:rPr>
              <a:t>Codit</a:t>
            </a:r>
            <a:r>
              <a:rPr lang="en-US" sz="1200" kern="1200" dirty="0">
                <a:solidFill>
                  <a:schemeClr val="tx1"/>
                </a:solidFill>
                <a:effectLst/>
                <a:latin typeface="+mn-lt"/>
                <a:ea typeface="MS PGothic" panose="020B0600070205080204" pitchFamily="34" charset="-128"/>
                <a:cs typeface="ＭＳ Ｐゴシック" charset="0"/>
              </a:rPr>
              <a:t> is System Integrator IT services company providing consultancy, technology and managed services in business integration. </a:t>
            </a:r>
            <a:r>
              <a:rPr lang="en-US" sz="1200" kern="1200" dirty="0" err="1">
                <a:solidFill>
                  <a:schemeClr val="tx1"/>
                </a:solidFill>
                <a:effectLst/>
                <a:latin typeface="+mn-lt"/>
                <a:ea typeface="MS PGothic" panose="020B0600070205080204" pitchFamily="34" charset="-128"/>
                <a:cs typeface="ＭＳ Ｐゴシック" charset="0"/>
              </a:rPr>
              <a:t>Codit</a:t>
            </a:r>
            <a:r>
              <a:rPr lang="en-US" sz="1200" kern="1200" dirty="0">
                <a:solidFill>
                  <a:schemeClr val="tx1"/>
                </a:solidFill>
                <a:effectLst/>
                <a:latin typeface="+mn-lt"/>
                <a:ea typeface="MS PGothic" panose="020B0600070205080204" pitchFamily="34" charset="-128"/>
                <a:cs typeface="ＭＳ Ｐゴシック" charset="0"/>
              </a:rPr>
              <a:t> employs about 70 people in Belgium, France and Portugal, of which 50 are certified Integration Engineers working in our offices or at the customers' premises. Since its inception in the year 2000 </a:t>
            </a:r>
            <a:r>
              <a:rPr lang="en-US" sz="1200" kern="1200" dirty="0" err="1">
                <a:solidFill>
                  <a:schemeClr val="tx1"/>
                </a:solidFill>
                <a:effectLst/>
                <a:latin typeface="+mn-lt"/>
                <a:ea typeface="MS PGothic" panose="020B0600070205080204" pitchFamily="34" charset="-128"/>
                <a:cs typeface="ＭＳ Ｐゴシック" charset="0"/>
              </a:rPr>
              <a:t>Codit</a:t>
            </a:r>
            <a:r>
              <a:rPr lang="en-US" sz="1200" kern="1200" dirty="0">
                <a:solidFill>
                  <a:schemeClr val="tx1"/>
                </a:solidFill>
                <a:effectLst/>
                <a:latin typeface="+mn-lt"/>
                <a:ea typeface="MS PGothic" panose="020B0600070205080204" pitchFamily="34" charset="-128"/>
                <a:cs typeface="ＭＳ Ｐゴシック" charset="0"/>
              </a:rPr>
              <a:t> has successfully implemented over 100 integration solutions worldwide. In 2013 the team achieved a yearly turnover of 5,9 million euros.</a:t>
            </a:r>
          </a:p>
          <a:p>
            <a:endParaRPr lang="en-US" b="1" dirty="0">
              <a:latin typeface="Segoe UI Light" pitchFamily="34" charset="0"/>
            </a:endParaRPr>
          </a:p>
          <a:p>
            <a:endParaRPr lang="en-US" b="1" dirty="0">
              <a:latin typeface="Segoe UI Light" pitchFamily="34" charset="0"/>
            </a:endParaRPr>
          </a:p>
          <a:p>
            <a:r>
              <a:rPr lang="en-US" b="1" dirty="0">
                <a:effectLst/>
              </a:rPr>
              <a:t>The power of connectivity</a:t>
            </a:r>
            <a:endParaRPr lang="en-US" dirty="0">
              <a:effectLst/>
            </a:endParaRPr>
          </a:p>
          <a:p>
            <a:r>
              <a:rPr lang="en-US" dirty="0">
                <a:effectLst/>
              </a:rPr>
              <a:t>This added complexity is considered a good thing for efficiency and access, but it also creates an elaborate system with usage patterns and glitches that can be difficult to detect. Typically, businesses and organizations that want to conserve or produce energy have had to make decisions about their participation in a system without having good visibility into how it works.</a:t>
            </a:r>
          </a:p>
          <a:p>
            <a:r>
              <a:rPr lang="en-US" dirty="0">
                <a:effectLst/>
              </a:rPr>
              <a:t>With the advent of the Internet of Things—a network of objects connected by embedded sensors that can capture data in real time—more and more of the electrical grid is being configured to generate data. Some would say an overabundance of data that, on its own, doesn’t amount to much. This is what Belgian IT services provider </a:t>
            </a:r>
            <a:r>
              <a:rPr lang="en-US" dirty="0" err="1">
                <a:effectLst/>
              </a:rPr>
              <a:t>Codit</a:t>
            </a:r>
            <a:r>
              <a:rPr lang="en-US" dirty="0">
                <a:effectLst/>
              </a:rPr>
              <a:t> believed. “Just connecting and measuring systems are nothing if you don't turn your data into knowledge or useful information,” says Sam Vanhoutte, </a:t>
            </a:r>
            <a:r>
              <a:rPr lang="en-US" dirty="0" err="1">
                <a:effectLst/>
              </a:rPr>
              <a:t>Codit’s</a:t>
            </a:r>
            <a:r>
              <a:rPr lang="en-US" dirty="0">
                <a:effectLst/>
              </a:rPr>
              <a:t> CTO and Product Manager. “We wanted to combine streams and sources of data and use the combination to lead to a better prediction about what will happen tomorrow.”</a:t>
            </a:r>
          </a:p>
          <a:p>
            <a:r>
              <a:rPr lang="en-US" dirty="0">
                <a:effectLst/>
              </a:rPr>
              <a:t>Which is precisely what a local high school was seeking when it approached </a:t>
            </a:r>
            <a:r>
              <a:rPr lang="en-US" dirty="0" err="1">
                <a:effectLst/>
              </a:rPr>
              <a:t>Codit</a:t>
            </a:r>
            <a:r>
              <a:rPr lang="en-US" dirty="0">
                <a:effectLst/>
              </a:rPr>
              <a:t> about creating a system to help it save energy and money. </a:t>
            </a:r>
            <a:r>
              <a:rPr lang="en-US" dirty="0" err="1">
                <a:effectLst/>
              </a:rPr>
              <a:t>Codit</a:t>
            </a:r>
            <a:r>
              <a:rPr lang="en-US" dirty="0">
                <a:effectLst/>
              </a:rPr>
              <a:t> saw this as a worthwhile and natural extension of its systems integration work. The company had carefully built its reputation by carrying out 100 successful integrations around the world—work that had directly helped companies reduce operational costs, improve efficiency, and enhance control.  </a:t>
            </a:r>
          </a:p>
          <a:p>
            <a:r>
              <a:rPr lang="en-US" b="1" dirty="0">
                <a:effectLst/>
              </a:rPr>
              <a:t>Tapping into the grid’s data</a:t>
            </a:r>
            <a:endParaRPr lang="en-US" dirty="0">
              <a:effectLst/>
            </a:endParaRPr>
          </a:p>
          <a:p>
            <a:r>
              <a:rPr lang="en-US" dirty="0">
                <a:effectLst/>
              </a:rPr>
              <a:t>Although connecting systems had been its bread and butter since its inception, </a:t>
            </a:r>
            <a:r>
              <a:rPr lang="en-US" dirty="0" err="1">
                <a:effectLst/>
              </a:rPr>
              <a:t>Codit</a:t>
            </a:r>
            <a:r>
              <a:rPr lang="en-US" dirty="0">
                <a:effectLst/>
              </a:rPr>
              <a:t> had not been in the business of collecting, storing, and analyzing large volumes of data. In fact, measuring and analyzing energy production and consumption would be a foray into territory requiring significant investment in a whole new skill set and vast new storage capacity. But when the company found Microsoft Azure Data Lake, it began to explore in earnest how it could offer what it thought to be a promising solution to the growing energy consumption problem.</a:t>
            </a:r>
          </a:p>
          <a:p>
            <a:r>
              <a:rPr lang="en-US" dirty="0">
                <a:effectLst/>
              </a:rPr>
              <a:t>“We had been looking into other big data services, but they are so complex and so far from our existing knowledge that we would have had to hire expensive data scientists,” says Sam Vanhoutte, CTO and Product Manager at </a:t>
            </a:r>
            <a:r>
              <a:rPr lang="en-US" dirty="0" err="1">
                <a:effectLst/>
              </a:rPr>
              <a:t>Codit</a:t>
            </a:r>
            <a:r>
              <a:rPr lang="en-US" dirty="0">
                <a:effectLst/>
              </a:rPr>
              <a:t>. “With Azure, we saved months and months of time, because we could focus immediately on what we want out of the data instead of focusing on how we should learn to get something out of the data.”</a:t>
            </a:r>
          </a:p>
          <a:p>
            <a:r>
              <a:rPr lang="en-US" dirty="0">
                <a:effectLst/>
              </a:rPr>
              <a:t>Using their existing skills in SQL and .NET, </a:t>
            </a:r>
            <a:r>
              <a:rPr lang="en-US" dirty="0" err="1">
                <a:effectLst/>
              </a:rPr>
              <a:t>Codit</a:t>
            </a:r>
            <a:r>
              <a:rPr lang="en-US" dirty="0">
                <a:effectLst/>
              </a:rPr>
              <a:t> was able to get started right away, first building a platform to monitor usage of electricity at the high school and, later, at a variety of other customer sites. In addition to monitoring and visualizing data input, which other providers were already doing, </a:t>
            </a:r>
            <a:r>
              <a:rPr lang="en-US" dirty="0" err="1">
                <a:effectLst/>
              </a:rPr>
              <a:t>Codit</a:t>
            </a:r>
            <a:r>
              <a:rPr lang="en-US" dirty="0">
                <a:effectLst/>
              </a:rPr>
              <a:t> went an important step further to turn data into actionable intelligence by showing energy usage and production in the context of the wider energy industry.</a:t>
            </a:r>
          </a:p>
          <a:p>
            <a:r>
              <a:rPr lang="en-US" b="1" dirty="0">
                <a:effectLst/>
              </a:rPr>
              <a:t>Reading between the lines</a:t>
            </a:r>
            <a:endParaRPr lang="en-US" dirty="0">
              <a:effectLst/>
            </a:endParaRPr>
          </a:p>
          <a:p>
            <a:r>
              <a:rPr lang="en-US" dirty="0">
                <a:effectLst/>
              </a:rPr>
              <a:t>To do this, the platform collects data via an IoT system connected to remote on-site sensors and then combines it with important industry-specific data in Microsoft Azure. “Just having the historical customer data is one thing,” says Vanhoutte, “but with Azure Data Lake Analytics we can combine the data with historical pricing data, historical weather data, and maybe even historical information about the number of people in the building and things like that, and we can get much, much more value and much greater insight.”</a:t>
            </a:r>
          </a:p>
          <a:p>
            <a:r>
              <a:rPr lang="en-US" dirty="0">
                <a:effectLst/>
              </a:rPr>
              <a:t>For a customer with rooftop solar panels, for example, </a:t>
            </a:r>
            <a:r>
              <a:rPr lang="en-US" dirty="0" err="1">
                <a:effectLst/>
              </a:rPr>
              <a:t>Codit</a:t>
            </a:r>
            <a:r>
              <a:rPr lang="en-US" dirty="0">
                <a:effectLst/>
              </a:rPr>
              <a:t> measures the energy production and combines that flow of data with information about the weather and the orientation of the panels to train an Azure Machine Learning model to predict the amount of solar panel energy that will be produced per hour tomorrow. By connecting Microsoft Power BI to the data in the platform, </a:t>
            </a:r>
            <a:r>
              <a:rPr lang="en-US" dirty="0" err="1">
                <a:effectLst/>
              </a:rPr>
              <a:t>Codit</a:t>
            </a:r>
            <a:r>
              <a:rPr lang="en-US" dirty="0">
                <a:effectLst/>
              </a:rPr>
              <a:t> provides its customers with easy-to-understand visual dashboards that show how behavior influences patterns and cost. “This helps the company make smarter decisions,” says Vanhoutte. “For example, we can show them that the solar panel production will be highest between 10:00 A.M. and 12:00 P.M., and they can use that time to charge their electric cars.”</a:t>
            </a:r>
          </a:p>
          <a:p>
            <a:r>
              <a:rPr lang="en-US" dirty="0">
                <a:effectLst/>
              </a:rPr>
              <a:t>For </a:t>
            </a:r>
            <a:r>
              <a:rPr lang="en-US" dirty="0" err="1">
                <a:effectLst/>
              </a:rPr>
              <a:t>Codit’s</a:t>
            </a:r>
            <a:r>
              <a:rPr lang="en-US" dirty="0">
                <a:effectLst/>
              </a:rPr>
              <a:t> customers that rent office space to multiple tenants, the new solution tracks usage per tenant and bills them accordingly, an effort that had traditionally been difficult to pull off with accuracy. For retail customers, it calculates key performance indicators that measure energy usage against the number of goods sold. Not only does the solution help </a:t>
            </a:r>
            <a:r>
              <a:rPr lang="en-US" dirty="0" err="1">
                <a:effectLst/>
              </a:rPr>
              <a:t>Codit’s</a:t>
            </a:r>
            <a:r>
              <a:rPr lang="en-US" dirty="0">
                <a:effectLst/>
              </a:rPr>
              <a:t> customers save money—as much as 15 percent–30 percent on their energy costs—it also provides insights that inform future budgetary and investment decisions.</a:t>
            </a:r>
          </a:p>
          <a:p>
            <a:r>
              <a:rPr lang="en-US" b="1" dirty="0">
                <a:effectLst/>
              </a:rPr>
              <a:t>Opening new doors</a:t>
            </a:r>
            <a:endParaRPr lang="en-US" dirty="0">
              <a:effectLst/>
            </a:endParaRPr>
          </a:p>
          <a:p>
            <a:r>
              <a:rPr lang="en-US" dirty="0">
                <a:effectLst/>
              </a:rPr>
              <a:t>From the beginning, </a:t>
            </a:r>
            <a:r>
              <a:rPr lang="en-US" dirty="0" err="1">
                <a:effectLst/>
              </a:rPr>
              <a:t>Codit</a:t>
            </a:r>
            <a:r>
              <a:rPr lang="en-US" dirty="0">
                <a:effectLst/>
              </a:rPr>
              <a:t> knew it wanted to create a system open to all kinds of technology and vendors, something the interoperability of Azure supports. “We want to measure everything that can help in making a better environment for a specific customer,” says </a:t>
            </a:r>
            <a:r>
              <a:rPr lang="en-US" dirty="0" err="1">
                <a:effectLst/>
              </a:rPr>
              <a:t>Degrieck</a:t>
            </a:r>
            <a:r>
              <a:rPr lang="en-US" dirty="0">
                <a:effectLst/>
              </a:rPr>
              <a:t>. “We connect, we reap the data, and then we make the data more intelligent in the Azure cloud.”</a:t>
            </a:r>
          </a:p>
          <a:p>
            <a:r>
              <a:rPr lang="en-US" dirty="0">
                <a:effectLst/>
              </a:rPr>
              <a:t>Today, </a:t>
            </a:r>
            <a:r>
              <a:rPr lang="en-US" dirty="0" err="1">
                <a:effectLst/>
              </a:rPr>
              <a:t>Codit</a:t>
            </a:r>
            <a:r>
              <a:rPr lang="en-US" dirty="0">
                <a:effectLst/>
              </a:rPr>
              <a:t> stores about 100 gigabytes of data in Azure. “You need to have data before you can make intelligent decisions,” says Vanhoutte. “And that's why we want the data to grow. The 100 gigabytes will turn into terabytes, and, if we are successful, it might turn into petabytes. That’s why it’s a good thing Azure Data Lake is built to scale. It's real unlimited storage.”</a:t>
            </a:r>
          </a:p>
          <a:p>
            <a:r>
              <a:rPr lang="en-US" dirty="0">
                <a:effectLst/>
              </a:rPr>
              <a:t>If a company can learn, for example, that the price of energy at 2:00 P.M. is double the price at 3:00 P.M., it can then automate its own infrastructure to take advantage of that difference and save a significant amount of money. For businesses like hotel chains and banks that have energy costs in the hundreds of thousands of euros, this is a compelling opportunity. The numbers may be smaller for a high school, but the chance to redirect money once spent on utility bills to students and teachers is equally—if not more—compelling.</a:t>
            </a:r>
          </a:p>
          <a:p>
            <a:r>
              <a:rPr lang="en-US" dirty="0">
                <a:effectLst/>
              </a:rPr>
              <a:t>“This is a new line of business for us,” says Stijn </a:t>
            </a:r>
            <a:r>
              <a:rPr lang="en-US" dirty="0" err="1">
                <a:effectLst/>
              </a:rPr>
              <a:t>Degrieck</a:t>
            </a:r>
            <a:r>
              <a:rPr lang="en-US" dirty="0">
                <a:effectLst/>
              </a:rPr>
              <a:t>, CEO of </a:t>
            </a:r>
            <a:r>
              <a:rPr lang="en-US" dirty="0" err="1">
                <a:effectLst/>
              </a:rPr>
              <a:t>Codit</a:t>
            </a:r>
            <a:r>
              <a:rPr lang="en-US" dirty="0">
                <a:effectLst/>
              </a:rPr>
              <a:t>. “And the good thing is it helps us continue to have a close connection with our customers. It starts with this platform. And we can add things to it. As soon as we start talking about things like Azure Machine Learning and Power BI, their eyes open. We leave it up to them to dream up what they would like, and we map it to one of the technologies in the platform.”</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929213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a:t>
            </a:r>
            <a:r>
              <a:rPr lang="en-US" b="1" dirty="0" err="1">
                <a:latin typeface="Segoe UI Light" pitchFamily="34" charset="0"/>
              </a:rPr>
              <a:t>study:http</a:t>
            </a:r>
            <a:r>
              <a:rPr lang="en-US" b="1" dirty="0">
                <a:latin typeface="Segoe UI Light" pitchFamily="34" charset="0"/>
              </a:rPr>
              <a:t>://customers.microsoft.com/Pages/</a:t>
            </a:r>
            <a:r>
              <a:rPr lang="en-US" b="1" dirty="0" err="1">
                <a:latin typeface="Segoe UI Light" pitchFamily="34" charset="0"/>
              </a:rPr>
              <a:t>CustomerStory.aspx?recid</a:t>
            </a:r>
            <a:r>
              <a:rPr lang="en-US" b="1" dirty="0">
                <a:latin typeface="Segoe UI Light" pitchFamily="34" charset="0"/>
              </a:rPr>
              <a:t>=19123</a:t>
            </a:r>
          </a:p>
          <a:p>
            <a:endParaRPr lang="en-US" b="1" dirty="0">
              <a:latin typeface="Segoe UI Light" pitchFamily="34" charset="0"/>
            </a:endParaRPr>
          </a:p>
          <a:p>
            <a:r>
              <a:rPr lang="en-US" dirty="0">
                <a:effectLst/>
              </a:rPr>
              <a:t>To quickly enter this new market, Delphi turned to the cloud—specifically, to Microsoft Azure. Azure is a development platform and datacenter for hire by the hour. It provides development tools, application and infrastructure software, and compute and storage infrastructure for developing and running applications from Microsoft datacenters.</a:t>
            </a:r>
          </a:p>
          <a:p>
            <a:r>
              <a:rPr lang="en-US" dirty="0">
                <a:effectLst/>
              </a:rPr>
              <a:t>By developing Delphi Connect in the cloud, Delphi avoided the time-consuming and expensive process of setting up a development center for its software team. And by opting to run Delphi Connect in the cloud, the company avoided the time and expense of setting up datacenters around the world to store and transmit data between owners and vehicles.</a:t>
            </a:r>
          </a:p>
          <a:p>
            <a:r>
              <a:rPr lang="en-US" dirty="0">
                <a:effectLst/>
              </a:rPr>
              <a:t>In fact, with Azure, Delphi gained a vast, infinitely expandable reservoir of compute and storage resources for Delphi Connect as the business expanded globally. The company estimated that one year from now it would have more than 100,000 Delphi Connect devices in the field, and within a few years it would be nearing 1 million. There was no economical way that Delphi could support that volume of users and data using its own datacenters.</a:t>
            </a:r>
          </a:p>
          <a:p>
            <a:r>
              <a:rPr lang="en-US" dirty="0">
                <a:effectLst/>
              </a:rPr>
              <a:t>As for customer acceptance of a cloud-based service, Delphi wasn’t worried. “Consumers are getting very used to cloud-based products to manage their lives, for entertainment, exercise, and other activities,” Canseco says. “It’s part of today’s digital lifestyle. Consumers expect persistent connectivity, and through the cloud we can give them that for their cars.”</a:t>
            </a:r>
          </a:p>
          <a:p>
            <a:endParaRPr lang="en-US" dirty="0">
              <a:effectLst/>
            </a:endParaRPr>
          </a:p>
          <a:p>
            <a:endParaRPr lang="en-US" dirty="0">
              <a:effectLst/>
            </a:endParaRPr>
          </a:p>
          <a:p>
            <a:r>
              <a:rPr lang="en-US" b="1" dirty="0">
                <a:effectLst/>
              </a:rPr>
              <a:t>Connect Drivers to Their Cars</a:t>
            </a:r>
          </a:p>
          <a:p>
            <a:r>
              <a:rPr lang="en-US" dirty="0">
                <a:effectLst/>
              </a:rPr>
              <a:t>In the United States, consumers can purchase Delphi Connect at Verizon Wireless and U.S. Cellular retail stores and online properties. They plug the Delphi Connect device into their cars’ OBD-II ports—typically located beneath the dashboard—and download the Delphi Connect app onto their smart devices.</a:t>
            </a:r>
          </a:p>
          <a:p>
            <a:r>
              <a:rPr lang="en-US" dirty="0">
                <a:effectLst/>
              </a:rPr>
              <a:t>Through the Delphi Connect app or web portal, drivers can give each of their vehicles a nickname and description and learn all kinds of information about what’s going on with their cars. They can track their battery and gas levels and learn the cause of that mysterious “check engine” light before calling the shop. They can even have the device text or email them with a variety of alerts such as low battery level, check engine light, vehicle speed, and engine RPM.</a:t>
            </a:r>
          </a:p>
          <a:p>
            <a:r>
              <a:rPr lang="en-US" dirty="0">
                <a:effectLst/>
              </a:rPr>
              <a:t>Drivers can turn their smartphones into key fobs that they can use to lock and unlock their cars—from across town or across the globe. No more digging keys out of the bottom of a purse on a cold winter’s night. And with the 4G LTE with Mobile Wi-Fi Hotspot, a driver can turn the car into a dedicated mobile Wi-Fi hotspot, enabling not only the car to be on the cloud, but all passengers to be connected at 4G speeds.</a:t>
            </a:r>
          </a:p>
          <a:p>
            <a:r>
              <a:rPr lang="en-US" dirty="0">
                <a:effectLst/>
              </a:rPr>
              <a:t>“Our research showed that drivers wanted features that gave them information about their cars, or how they were being driven, even when they weren’t in them,” Canseco says. “With Delphi Connect, car owners can find out how close to home their spouse is so they can put the finishing touches on dinner. They can keep tabs on teenage drivers by setting up geo-fences. If the car goes outside of a geo-fence or drives faster than a specified speed limit, mom or dad receives an email or text message.”</a:t>
            </a:r>
          </a:p>
          <a:p>
            <a:endParaRPr lang="en-US" dirty="0">
              <a:effectLst/>
            </a:endParaRPr>
          </a:p>
          <a:p>
            <a:r>
              <a:rPr lang="en-US" b="1" dirty="0">
                <a:effectLst/>
              </a:rPr>
              <a:t>Under the Hood of Delphi Connect</a:t>
            </a:r>
          </a:p>
          <a:p>
            <a:r>
              <a:rPr lang="en-US" dirty="0">
                <a:effectLst/>
              </a:rPr>
              <a:t>What’s going on inside Delphi Connect and Microsoft Azure to make automotive magic happen? Delphi Connect takes advantage of several Azure platform-as-a-service (PaaS) offerings, notably Azure Cloud Services, Service Bus, and SQL Database. Perhaps the best way to show how Delphi Connect is architected in Azure is to look at a specific consumer action—setting a geo-fence—to see how the various Azure services come into play. The workflow is typical for all Delphi Connect actions.</a:t>
            </a:r>
          </a:p>
          <a:p>
            <a:r>
              <a:rPr lang="en-US" dirty="0">
                <a:effectLst/>
              </a:rPr>
              <a:t>A geo-fence defines a geographical area where Delphi Connect users prefer their vehicles be operated. It’s a useful feature for parents of teenage drivers or operators of truck or van fleets that want to keep tabs on their drivers. If the vehicle strays beyond the preset geo-fence, the owner receives an email or text notification.</a:t>
            </a:r>
          </a:p>
          <a:p>
            <a:r>
              <a:rPr lang="en-US" dirty="0">
                <a:effectLst/>
              </a:rPr>
              <a:t>The process begins when the car owner draws a circular or rectangular geo-fence on a map inside the Delphi Connect app. The geo-fence parameters are received by a web role in Azure Cloud Services and stored in Azure SQL Database. Delphi Connect creates a geo-fence configuration message and publishes it to the Azure Service Bus, which forwards the message to virtual machines hosted outside of Azure.</a:t>
            </a:r>
          </a:p>
          <a:p>
            <a:r>
              <a:rPr lang="en-US" dirty="0">
                <a:effectLst/>
              </a:rPr>
              <a:t>These virtual machines parse and translate the message to a cellular network–friendly small binary payload, which is sent to the Delphi Connect device. The device acknowledges that it has processed this message by sending a response that follows the same pattern in reverse, concluding with a time-stamped record of task completion. The car owner can specify how he or she wants to be alerted (email and/or SMS message) in the event that their vehicle breaches the geo-fence.</a:t>
            </a:r>
          </a:p>
          <a:p>
            <a:r>
              <a:rPr lang="en-US" dirty="0">
                <a:effectLst/>
              </a:rPr>
              <a:t>When the vehicle crosses a geo-fence, the Delphi Connect device sends a message that is processed by another worker role in Azure Cloud Services that is listening to the Service Bus. This processing includes persisting the alert information in Azure Storage (location, time, entry, or exit from the geo-fence) so that the data can be viewed in the Delphi Connect app and portal. The app queries Azure SQL Database to resolve the current configured email or SMS numbers for the alert along with the current vehicle ID and publishes the alert message to a notification queue on the Azure Service Bus. Another Azure Cloud Services instance listens to the queue and sends these notifications via web service interfaces to Delphi SMS and/or SMTP gateway service providers for final delivery to the end user.   </a:t>
            </a:r>
          </a:p>
          <a:p>
            <a:r>
              <a:rPr lang="en-US" dirty="0">
                <a:effectLst/>
              </a:rPr>
              <a:t>The Delphi Connect production architecture relies almost exclusively on Azure PaaS components. Delphi does use Azure Virtual Machines (infrastructure as a service) sparingly to host a report generation and visualization tool.</a:t>
            </a:r>
          </a:p>
          <a:p>
            <a:r>
              <a:rPr lang="en-US" dirty="0">
                <a:effectLst/>
              </a:rPr>
              <a:t>Delphi Connect also uses Azure HDInsight, a cloud-based Apache Hadoop-based service, as a distributed workhorse for multiple jobs including scheduling, data extraction, and data consolidation. For example, some enterprise customers require that data from their Delphi Connect devices be processed and presented for analysis on a regular basis. HDInsight connects to SQL Server, cloud logs, and Azure Table Storage to prepare the data for extraction. Another Delphi Connect feature requires complex binary data decoding, correlation of the data to other historical records, and constructing metrics for each device. HDInsight is used here, as well.</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961518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https://customers.microsoft.com/Pages/CustomerStory.aspx?recid=21129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Ultra Tendency &amp; </a:t>
            </a:r>
            <a:r>
              <a:rPr lang="en-US" baseline="0" dirty="0" err="1"/>
              <a:t>Safecast</a:t>
            </a:r>
            <a:r>
              <a:rPr lang="en-US" baseline="0" dirty="0"/>
              <a:t> Video: https://www.youtube.com/watch?v=M3YFdoL9NrQ</a:t>
            </a:r>
            <a:endParaRPr lang="en-US" dirty="0"/>
          </a:p>
          <a:p>
            <a:endParaRPr lang="en-US" b="1" dirty="0">
              <a:latin typeface="Segoe UI Light" pitchFamily="34" charset="0"/>
            </a:endParaRPr>
          </a:p>
          <a:p>
            <a:r>
              <a:rPr lang="en-US" dirty="0">
                <a:effectLst/>
              </a:rPr>
              <a:t>In the wake of the disaster, it soon became apparent that there was no accurate data source to measure radiation levels, so locals didn’t know how badly their communities were contaminated. Government-published radiation data was incomplete.</a:t>
            </a:r>
          </a:p>
          <a:p>
            <a:r>
              <a:rPr lang="en-US" dirty="0">
                <a:effectLst/>
              </a:rPr>
              <a:t>Out of this need for accurate data, </a:t>
            </a:r>
            <a:r>
              <a:rPr lang="en-US" dirty="0" err="1">
                <a:effectLst/>
              </a:rPr>
              <a:t>Safecast</a:t>
            </a:r>
            <a:r>
              <a:rPr lang="en-US" dirty="0">
                <a:effectLst/>
              </a:rPr>
              <a:t> was born. The Tokyo-based nonprofit project created Geiger counters to measure radiation on the ground and deployed more than 500 of its devices across Japan. Citizens can use the Geiger counters to measure radioactivity on their own and upload their measurements to a web-hosted database.</a:t>
            </a:r>
          </a:p>
          <a:p>
            <a:r>
              <a:rPr lang="en-US" dirty="0">
                <a:effectLst/>
              </a:rPr>
              <a:t>But </a:t>
            </a:r>
            <a:r>
              <a:rPr lang="en-US" dirty="0" err="1">
                <a:effectLst/>
              </a:rPr>
              <a:t>Safecast</a:t>
            </a:r>
            <a:r>
              <a:rPr lang="en-US" dirty="0">
                <a:effectLst/>
              </a:rPr>
              <a:t> was still missing something: the ability to rapidly create heat maps of radiation levels, so people using a mobile app or a web-hosted service could clearly see which areas of the country had the highest radiation levels. As a small nonprofit, the organization lacked the resources to develop and deploy such a solution on its own.</a:t>
            </a:r>
          </a:p>
          <a:p>
            <a:r>
              <a:rPr lang="en-US" b="1" dirty="0">
                <a:effectLst/>
              </a:rPr>
              <a:t>A technology partner looks to the cloud for scalability and analytics</a:t>
            </a:r>
            <a:endParaRPr lang="en-US" dirty="0">
              <a:effectLst/>
            </a:endParaRPr>
          </a:p>
          <a:p>
            <a:r>
              <a:rPr lang="en-US" dirty="0">
                <a:effectLst/>
              </a:rPr>
              <a:t>Ultra Tendency, a German systems integrator and solution provider based in Magdeburg, offered to help </a:t>
            </a:r>
            <a:r>
              <a:rPr lang="en-US" dirty="0" err="1">
                <a:effectLst/>
              </a:rPr>
              <a:t>Safecast</a:t>
            </a:r>
            <a:r>
              <a:rPr lang="en-US" dirty="0">
                <a:effectLst/>
              </a:rPr>
              <a:t>. Ultra Tendency had already been working on a volunteer basis to develop a mobile app for the nonprofit. “</a:t>
            </a:r>
            <a:r>
              <a:rPr lang="en-US" dirty="0" err="1">
                <a:effectLst/>
              </a:rPr>
              <a:t>Safecast</a:t>
            </a:r>
            <a:r>
              <a:rPr lang="en-US" dirty="0">
                <a:effectLst/>
              </a:rPr>
              <a:t> was lacking a scalable solution as well as analytics on top of their data set,” says Robert Neumann, CEO, Ultra Tendency. “We were excited to help them.”</a:t>
            </a:r>
          </a:p>
          <a:p>
            <a:r>
              <a:rPr lang="en-US" dirty="0">
                <a:effectLst/>
              </a:rPr>
              <a:t>But Ultra Tendency still needed to find technology that could scale to support data from millions of sensor readings and effectively analyze that data. “We wanted to develop an analytics backbone and a scalable big data algorithm,” says Neumann. Neumann and his 10-person team were confident Microsoft technologies could meet their needs. “We’ve been a big Microsoft shop since we started in 2010,” Neumann says. For example, the company uses Office 365 for email and document sharing, and it relies heavily on the Microsoft Visual Studio development system. “We have a strong relationship with Microsoft, and we’ve always had a great developer experience with Visual Studio,” he adds.</a:t>
            </a:r>
          </a:p>
          <a:p>
            <a:r>
              <a:rPr lang="en-US" dirty="0">
                <a:effectLst/>
              </a:rPr>
              <a:t>For Ultra Tendency, the logical next step was to explore the Microsoft Azure cloud platform. “We were very interested in cloud computing, because of auto scaling and elasticity, and so we experimented with Azure as soon as it was announced by Microsoft,” says Neumann.</a:t>
            </a:r>
          </a:p>
          <a:p>
            <a:r>
              <a:rPr lang="en-US" b="1" dirty="0">
                <a:effectLst/>
              </a:rPr>
              <a:t>Using an Azure cluster to analyze millions of radiation measurements </a:t>
            </a:r>
            <a:endParaRPr lang="en-US" dirty="0">
              <a:effectLst/>
            </a:endParaRPr>
          </a:p>
          <a:p>
            <a:r>
              <a:rPr lang="en-US" dirty="0">
                <a:effectLst/>
              </a:rPr>
              <a:t>Ultra Tendency chose to use Azure HDInsight, an Apache Hadoop–based service in Azure. “With HDInsight, we realized we could quickly spin up a Hadoop big data cluster without needing to invest in hardware resources,” Neumann says. “As a startup with limited resources, that was very important for us.”</a:t>
            </a:r>
          </a:p>
          <a:p>
            <a:r>
              <a:rPr lang="en-US" dirty="0">
                <a:effectLst/>
              </a:rPr>
              <a:t>Ultra Tendency set up an HDInsight cluster that collects the Geiger counter data from the </a:t>
            </a:r>
            <a:r>
              <a:rPr lang="en-US" dirty="0" err="1">
                <a:effectLst/>
              </a:rPr>
              <a:t>Safecast</a:t>
            </a:r>
            <a:r>
              <a:rPr lang="en-US" dirty="0">
                <a:effectLst/>
              </a:rPr>
              <a:t> database. From HDInsight, the data is moved to an Apache </a:t>
            </a:r>
            <a:r>
              <a:rPr lang="en-US" dirty="0" err="1">
                <a:effectLst/>
              </a:rPr>
              <a:t>HBase</a:t>
            </a:r>
            <a:r>
              <a:rPr lang="en-US" dirty="0">
                <a:effectLst/>
              </a:rPr>
              <a:t> non-relational distributed database and processed by the MapReduce programming model. Once the MapReduce processing is complete, the resulting data is placed on top of Bing geospatial map data.</a:t>
            </a:r>
          </a:p>
          <a:p>
            <a:r>
              <a:rPr lang="en-US" dirty="0">
                <a:effectLst/>
              </a:rPr>
              <a:t>The solution, called the Distributed Tile Renderer, delivers and scales out heat maps of radiation levels based on more than 27,791,153 distinct sensor readings captured by the </a:t>
            </a:r>
            <a:r>
              <a:rPr lang="en-US" dirty="0" err="1">
                <a:effectLst/>
              </a:rPr>
              <a:t>Safecast</a:t>
            </a:r>
            <a:r>
              <a:rPr lang="en-US" dirty="0">
                <a:effectLst/>
              </a:rPr>
              <a:t> devices. “With HDInsight, we were able to use a distributed algorithm to generate the heat maps based on Hadoop data,” says Neumann. The solution is also capable of efficiently processing air and water pollution measurements.</a:t>
            </a:r>
          </a:p>
          <a:p>
            <a:r>
              <a:rPr lang="en-US" b="1" dirty="0">
                <a:effectLst/>
              </a:rPr>
              <a:t>Helping a small nonprofit process big data cost-effectively</a:t>
            </a:r>
            <a:endParaRPr lang="en-US" dirty="0">
              <a:effectLst/>
            </a:endParaRPr>
          </a:p>
          <a:p>
            <a:r>
              <a:rPr lang="en-US" dirty="0">
                <a:effectLst/>
              </a:rPr>
              <a:t>By using the cloud to quickly put an HDInsight cluster in place, Ultra Tendency gained the kind of flexibility a traditional solution could not provide. “Using Microsoft Azure HDInsight, we can do analytical data processing on the </a:t>
            </a:r>
            <a:r>
              <a:rPr lang="en-US" dirty="0" err="1">
                <a:effectLst/>
              </a:rPr>
              <a:t>Safecast</a:t>
            </a:r>
            <a:r>
              <a:rPr lang="en-US" dirty="0">
                <a:effectLst/>
              </a:rPr>
              <a:t> data set on demand, only paying for the resources we use,” says Neumann. “We can run a Hadoop cluster in the cloud and shut that cluster down again when we’re finished. That means we don’t need to acquire and set up expensive new hardware, which is very critical because we have no IT budget to support our volunteer work.”</a:t>
            </a:r>
          </a:p>
          <a:p>
            <a:r>
              <a:rPr lang="en-US" dirty="0">
                <a:effectLst/>
              </a:rPr>
              <a:t>The solution can also support increasing amounts of sensor data. “With the scalability of Microsoft Azure, we have the guarantee that we can support </a:t>
            </a:r>
            <a:r>
              <a:rPr lang="en-US" dirty="0" err="1">
                <a:effectLst/>
              </a:rPr>
              <a:t>Safecast</a:t>
            </a:r>
            <a:r>
              <a:rPr lang="en-US" dirty="0">
                <a:effectLst/>
              </a:rPr>
              <a:t> data sets of any size,” says Neumann. “This solution can cater to our demands, as well as those of </a:t>
            </a:r>
            <a:r>
              <a:rPr lang="en-US" dirty="0" err="1">
                <a:effectLst/>
              </a:rPr>
              <a:t>Safecast</a:t>
            </a:r>
            <a:r>
              <a:rPr lang="en-US" dirty="0">
                <a:effectLst/>
              </a:rPr>
              <a:t>, both today and in the future.”</a:t>
            </a:r>
          </a:p>
          <a:p>
            <a:r>
              <a:rPr lang="en-US" b="1" dirty="0">
                <a:effectLst/>
              </a:rPr>
              <a:t>Empowering citizens to know their community’s exact radiation level</a:t>
            </a:r>
            <a:endParaRPr lang="en-US" dirty="0">
              <a:effectLst/>
            </a:endParaRPr>
          </a:p>
          <a:p>
            <a:r>
              <a:rPr lang="en-US" dirty="0">
                <a:effectLst/>
              </a:rPr>
              <a:t>With the Distributed Tile Renderer solution, Ultra Tendency gives Japanese citizens accurate, up-to-date information about the radiation levels in their communities. “With the analytical capabilities of Azure HDInsight and the </a:t>
            </a:r>
            <a:r>
              <a:rPr lang="en-US" dirty="0" err="1">
                <a:effectLst/>
              </a:rPr>
              <a:t>Safecast</a:t>
            </a:r>
            <a:r>
              <a:rPr lang="en-US" dirty="0">
                <a:effectLst/>
              </a:rPr>
              <a:t> open data set, Japanese citizens have an accurate tool they can use to discover how the Fukushima disaster impacts them,” says Neumann.</a:t>
            </a:r>
          </a:p>
          <a:p>
            <a:r>
              <a:rPr lang="en-US" dirty="0">
                <a:effectLst/>
              </a:rPr>
              <a:t>Ultra Tendency is also tweaking the solution for an Android app it has developed for </a:t>
            </a:r>
            <a:r>
              <a:rPr lang="en-US" dirty="0" err="1">
                <a:effectLst/>
              </a:rPr>
              <a:t>Safecast</a:t>
            </a:r>
            <a:r>
              <a:rPr lang="en-US" dirty="0">
                <a:effectLst/>
              </a:rPr>
              <a:t>. “With accurate heat map data, mobile users can find out the radiation intake between two locations, so if they were traveling from city to city, they could calculate radiation levels on the route and decide to change their route based on those levels.”</a:t>
            </a:r>
          </a:p>
          <a:p>
            <a:r>
              <a:rPr lang="en-US" b="1" dirty="0">
                <a:effectLst/>
              </a:rPr>
              <a:t>Successfully competing with much larger solution developers</a:t>
            </a:r>
            <a:endParaRPr lang="en-US" dirty="0">
              <a:effectLst/>
            </a:endParaRPr>
          </a:p>
          <a:p>
            <a:r>
              <a:rPr lang="en-US" dirty="0">
                <a:effectLst/>
              </a:rPr>
              <a:t>Ultra Tendency is also becoming more competitive by taking advantage of the flexibility and elasticity of the cloud. “We are a very agile company, and we promise our customers we will provide new solutions to them in less than three months,” says Neumann. “That is possible because we can bypass traditional IT processes by using Microsoft Azure to get clusters up and running very quickly. And we can then generate meaningful data analytics faster for our customers.”</a:t>
            </a:r>
          </a:p>
          <a:p>
            <a:r>
              <a:rPr lang="en-US" dirty="0">
                <a:effectLst/>
              </a:rPr>
              <a:t>Now, Ultra Tendency can go up against much larger IT companies. “We only have 11 people, but we can compete for business against companies that have 100,000 employees,” says Neumann. “That’s partly because of our technical expertise and experience, but it’s also because we can be so agile with Microsoft Azure. It is definitely a business enabler for us, and it will make it easier for us to expand our business outside of Germany, which is our goal.”</a:t>
            </a:r>
          </a:p>
          <a:p>
            <a:r>
              <a:rPr lang="en-US" b="1" dirty="0">
                <a:effectLst/>
              </a:rPr>
              <a:t>Moving into the future with predictive analytics </a:t>
            </a:r>
            <a:endParaRPr lang="en-US" dirty="0">
              <a:effectLst/>
            </a:endParaRPr>
          </a:p>
          <a:p>
            <a:r>
              <a:rPr lang="en-US" dirty="0">
                <a:effectLst/>
              </a:rPr>
              <a:t>Ultra Tendency also expects to differentiate its business by using Azure Machine Learning, a cloud-based predictive analytics technology. For instance, the company is working on developing a solution that uses Azure Machine Learning data to predict when airplanes will arrive at their designated airport gates. “We’ve only just started our journey with Azure,” says Neumann.</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525719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Ultra Tendency &amp; </a:t>
            </a:r>
            <a:r>
              <a:rPr lang="en-US" baseline="0" dirty="0" err="1"/>
              <a:t>Safecast</a:t>
            </a:r>
            <a:r>
              <a:rPr lang="en-US" baseline="0" dirty="0"/>
              <a:t> Video: https://www.youtube.com/watch?v=M3YFdoL9NrQ</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38</a:t>
            </a:fld>
            <a:endParaRPr lang="en-US"/>
          </a:p>
        </p:txBody>
      </p:sp>
    </p:spTree>
    <p:extLst>
      <p:ext uri="{BB962C8B-B14F-4D97-AF65-F5344CB8AC3E}">
        <p14:creationId xmlns:p14="http://schemas.microsoft.com/office/powerpoint/2010/main" val="1602806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39</a:t>
            </a:fld>
            <a:endParaRPr lang="en-US"/>
          </a:p>
        </p:txBody>
      </p:sp>
    </p:spTree>
    <p:extLst>
      <p:ext uri="{BB962C8B-B14F-4D97-AF65-F5344CB8AC3E}">
        <p14:creationId xmlns:p14="http://schemas.microsoft.com/office/powerpoint/2010/main" val="616662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a:t>
            </a:r>
            <a:r>
              <a:rPr lang="en-US" baseline="0" dirty="0"/>
              <a:t> of Barcelona Video: https://www.youtube.com/watch?v=abci_fMcPls</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a:t>
            </a:fld>
            <a:endParaRPr lang="en-US"/>
          </a:p>
        </p:txBody>
      </p:sp>
    </p:spTree>
    <p:extLst>
      <p:ext uri="{BB962C8B-B14F-4D97-AF65-F5344CB8AC3E}">
        <p14:creationId xmlns:p14="http://schemas.microsoft.com/office/powerpoint/2010/main" val="306705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https://customers.microsoft.com/Pages/CustomerStory.aspx?recid=2995</a:t>
            </a:r>
          </a:p>
          <a:p>
            <a:endParaRPr lang="en-US" b="1" dirty="0">
              <a:latin typeface="Segoe UI Light" pitchFamily="34" charset="0"/>
            </a:endParaRPr>
          </a:p>
          <a:p>
            <a:r>
              <a:rPr lang="en-US" b="1" dirty="0">
                <a:effectLst/>
              </a:rPr>
              <a:t>Helping carriers worldwide through innovative technology</a:t>
            </a:r>
          </a:p>
          <a:p>
            <a:r>
              <a:rPr lang="en-US" dirty="0">
                <a:effectLst/>
              </a:rPr>
              <a:t>Since its inception 18 years ago, </a:t>
            </a:r>
            <a:r>
              <a:rPr lang="en-US" dirty="0" err="1">
                <a:effectLst/>
              </a:rPr>
              <a:t>Telarix</a:t>
            </a:r>
            <a:r>
              <a:rPr lang="en-US" dirty="0">
                <a:effectLst/>
              </a:rPr>
              <a:t> has developed tools and services in response to customer demand in the telecommunications industry by taking advantage of new technology. </a:t>
            </a:r>
            <a:r>
              <a:rPr lang="en-US" dirty="0" err="1">
                <a:effectLst/>
              </a:rPr>
              <a:t>Shoma</a:t>
            </a:r>
            <a:r>
              <a:rPr lang="en-US" dirty="0">
                <a:effectLst/>
              </a:rPr>
              <a:t> Chakravarty, SVP of Technology at </a:t>
            </a:r>
            <a:r>
              <a:rPr lang="en-US" dirty="0" err="1">
                <a:effectLst/>
              </a:rPr>
              <a:t>Telarix</a:t>
            </a:r>
            <a:r>
              <a:rPr lang="en-US" dirty="0">
                <a:effectLst/>
              </a:rPr>
              <a:t>, describes how technology has contributed to the transformation of their business: “Our industry has always been on the leading edge of technology, which challenges us as a company to constantly reinvent our offerings to take full advantage of these innovations, and in turn offer our customers exceptional value.”</a:t>
            </a:r>
          </a:p>
          <a:p>
            <a:r>
              <a:rPr lang="en-US" dirty="0">
                <a:effectLst/>
              </a:rPr>
              <a:t>The company started by providing tools to help carriers manage and reduce costs. Over the years, </a:t>
            </a:r>
            <a:r>
              <a:rPr lang="en-US" dirty="0" err="1">
                <a:effectLst/>
              </a:rPr>
              <a:t>Telarix</a:t>
            </a:r>
            <a:r>
              <a:rPr lang="en-US" dirty="0">
                <a:effectLst/>
              </a:rPr>
              <a:t> has responded to rapidly evolving customer needs to help carriers ensure quality of calls and enhance profitability, including offerings that enable carriers to:</a:t>
            </a:r>
          </a:p>
          <a:p>
            <a:r>
              <a:rPr lang="en-US" dirty="0">
                <a:effectLst/>
              </a:rPr>
              <a:t>Maintain and exchange information about contracts, pricing, invoicing, and existing agreements.</a:t>
            </a:r>
          </a:p>
          <a:p>
            <a:r>
              <a:rPr lang="en-US" dirty="0">
                <a:effectLst/>
              </a:rPr>
              <a:t>Make real-time traffic routing decisions based on predefined criteria.</a:t>
            </a:r>
          </a:p>
          <a:p>
            <a:r>
              <a:rPr lang="en-US" dirty="0">
                <a:effectLst/>
              </a:rPr>
              <a:t>Validate and normalize billing data.</a:t>
            </a:r>
          </a:p>
          <a:p>
            <a:r>
              <a:rPr lang="en-US" dirty="0">
                <a:effectLst/>
              </a:rPr>
              <a:t>Optimize buying and selling by using real-time rate information.</a:t>
            </a:r>
          </a:p>
          <a:p>
            <a:r>
              <a:rPr lang="en-US" dirty="0">
                <a:effectLst/>
              </a:rPr>
              <a:t>Monitor network performance to maintain quality of service.</a:t>
            </a:r>
          </a:p>
          <a:p>
            <a:r>
              <a:rPr lang="en-US" b="1" dirty="0">
                <a:effectLst/>
              </a:rPr>
              <a:t>Transforming business using Microsoft technologies</a:t>
            </a:r>
          </a:p>
          <a:p>
            <a:r>
              <a:rPr lang="en-US" dirty="0" err="1">
                <a:effectLst/>
              </a:rPr>
              <a:t>Telarix</a:t>
            </a:r>
            <a:r>
              <a:rPr lang="en-US" dirty="0">
                <a:effectLst/>
              </a:rPr>
              <a:t> has always relied on Microsoft technologies to provide the foundation that the company needs to develop and maintain its carrier-class tools and services. “We need scalability, reach, and connectivity, backed by a company with expertise in operating systems and databases, to optimize the cloud to work for carrier solutions,” explains Vic </a:t>
            </a:r>
            <a:r>
              <a:rPr lang="en-US" dirty="0" err="1">
                <a:effectLst/>
              </a:rPr>
              <a:t>Bozzo</a:t>
            </a:r>
            <a:r>
              <a:rPr lang="en-US" dirty="0">
                <a:effectLst/>
              </a:rPr>
              <a:t>, Senior Vice President of Worldwide Sales and Marketing at </a:t>
            </a:r>
            <a:r>
              <a:rPr lang="en-US" dirty="0" err="1">
                <a:effectLst/>
              </a:rPr>
              <a:t>Telarix</a:t>
            </a:r>
            <a:r>
              <a:rPr lang="en-US" dirty="0">
                <a:effectLst/>
              </a:rPr>
              <a:t>. “Products including Microsoft SQL Server, .NET Framework, and Managed Services Engine offer the company the reliability and scalability to succeed in a competitive business.”</a:t>
            </a:r>
          </a:p>
          <a:p>
            <a:r>
              <a:rPr lang="en-US" b="1" dirty="0">
                <a:effectLst/>
              </a:rPr>
              <a:t>Rapid processing of billions of records</a:t>
            </a:r>
          </a:p>
          <a:p>
            <a:r>
              <a:rPr lang="en-US" dirty="0">
                <a:effectLst/>
              </a:rPr>
              <a:t>Customers like AT&amp;T, Orange, Telefonica, and Verizon rely on </a:t>
            </a:r>
            <a:r>
              <a:rPr lang="en-US" dirty="0" err="1">
                <a:effectLst/>
              </a:rPr>
              <a:t>Telarix</a:t>
            </a:r>
            <a:r>
              <a:rPr lang="en-US" dirty="0">
                <a:effectLst/>
              </a:rPr>
              <a:t> to process massive volumes of data. On </a:t>
            </a:r>
            <a:r>
              <a:rPr lang="en-US" dirty="0" err="1">
                <a:effectLst/>
              </a:rPr>
              <a:t>iXLink</a:t>
            </a:r>
            <a:r>
              <a:rPr lang="en-US" dirty="0">
                <a:effectLst/>
              </a:rPr>
              <a:t>, </a:t>
            </a:r>
            <a:r>
              <a:rPr lang="en-US" dirty="0" err="1">
                <a:effectLst/>
              </a:rPr>
              <a:t>Telarix’s</a:t>
            </a:r>
            <a:r>
              <a:rPr lang="en-US" dirty="0">
                <a:effectLst/>
              </a:rPr>
              <a:t> business-to-business information exchange platform, more than 3,300 members exchange more than 50,000 documents monthly detailing rates, price lists, dial codes, numbering plans, and other declarations that enable smooth interconnects and settlements among international carriers.</a:t>
            </a:r>
          </a:p>
          <a:p>
            <a:r>
              <a:rPr lang="en-US" dirty="0" err="1">
                <a:effectLst/>
              </a:rPr>
              <a:t>iXTools</a:t>
            </a:r>
            <a:r>
              <a:rPr lang="en-US" dirty="0">
                <a:effectLst/>
              </a:rPr>
              <a:t>, </a:t>
            </a:r>
            <a:r>
              <a:rPr lang="en-US" dirty="0" err="1">
                <a:effectLst/>
              </a:rPr>
              <a:t>Telarix’s</a:t>
            </a:r>
            <a:r>
              <a:rPr lang="en-US" dirty="0">
                <a:effectLst/>
              </a:rPr>
              <a:t> comprehensive suite of operational and  business support systems (OSS/BSS), handles traffic and quality management, trading, routing, billing, and settlement for more than 300 billion voice, SMS, content, and data minutes each year. And </a:t>
            </a:r>
            <a:r>
              <a:rPr lang="en-US" dirty="0" err="1">
                <a:effectLst/>
              </a:rPr>
              <a:t>Telarix</a:t>
            </a:r>
            <a:r>
              <a:rPr lang="en-US" dirty="0">
                <a:effectLst/>
              </a:rPr>
              <a:t> relies on the integrity and stability of SQL Server to serve its clients well. Says Chakravarty, “</a:t>
            </a:r>
            <a:r>
              <a:rPr lang="en-US" dirty="0" err="1">
                <a:effectLst/>
              </a:rPr>
              <a:t>Telarix</a:t>
            </a:r>
            <a:r>
              <a:rPr lang="en-US" dirty="0">
                <a:effectLst/>
              </a:rPr>
              <a:t> handles billions of call detail records, and SQL Server is central to making our tools successful.”</a:t>
            </a:r>
          </a:p>
          <a:p>
            <a:r>
              <a:rPr lang="en-US" dirty="0">
                <a:effectLst/>
              </a:rPr>
              <a:t>SQL Server provides a cloud-ready information platform that allows </a:t>
            </a:r>
            <a:r>
              <a:rPr lang="en-US" dirty="0" err="1">
                <a:effectLst/>
              </a:rPr>
              <a:t>Telarix</a:t>
            </a:r>
            <a:r>
              <a:rPr lang="en-US" dirty="0">
                <a:effectLst/>
              </a:rPr>
              <a:t> to quickly build solutions to extend data across on-premises and the cloud, backed by the mission-critical confidence of in-memory technology.</a:t>
            </a:r>
          </a:p>
          <a:p>
            <a:r>
              <a:rPr lang="en-US" b="1" dirty="0">
                <a:effectLst/>
              </a:rPr>
              <a:t>High availability and low risk</a:t>
            </a:r>
          </a:p>
          <a:p>
            <a:r>
              <a:rPr lang="en-US" dirty="0">
                <a:effectLst/>
              </a:rPr>
              <a:t>The telecommunications industry has specific requirements for carrier-grade tools and services. Ensuring high availability and managing risk is key. In addition, government regulations require that all carrier data must be completely segmented to ensure privacy, even in a managed services environment.</a:t>
            </a:r>
          </a:p>
          <a:p>
            <a:r>
              <a:rPr lang="en-US" dirty="0">
                <a:effectLst/>
              </a:rPr>
              <a:t>Built-in features of SQL Server enable </a:t>
            </a:r>
            <a:r>
              <a:rPr lang="en-US" dirty="0" err="1">
                <a:effectLst/>
              </a:rPr>
              <a:t>Telarix</a:t>
            </a:r>
            <a:r>
              <a:rPr lang="en-US" dirty="0">
                <a:effectLst/>
              </a:rPr>
              <a:t> to help ensure that these industry requirements are met. In particular, SQL Server </a:t>
            </a:r>
            <a:r>
              <a:rPr lang="en-US" dirty="0" err="1">
                <a:effectLst/>
              </a:rPr>
              <a:t>AlwaysOn</a:t>
            </a:r>
            <a:r>
              <a:rPr lang="en-US" dirty="0">
                <a:effectLst/>
              </a:rPr>
              <a:t> offers a significant reduction in planned and unplanned downtime. </a:t>
            </a:r>
            <a:r>
              <a:rPr lang="en-US" dirty="0" err="1">
                <a:effectLst/>
              </a:rPr>
              <a:t>AlwaysOn</a:t>
            </a:r>
            <a:r>
              <a:rPr lang="en-US" dirty="0">
                <a:effectLst/>
              </a:rPr>
              <a:t> provides high availability and real time data sources for reporting and backup that don’t impact the core performance of the solution.</a:t>
            </a:r>
          </a:p>
          <a:p>
            <a:r>
              <a:rPr lang="en-US" b="1" dirty="0">
                <a:effectLst/>
              </a:rPr>
              <a:t>Open, flexible business intelligence</a:t>
            </a:r>
          </a:p>
          <a:p>
            <a:r>
              <a:rPr lang="en-US" dirty="0" err="1">
                <a:effectLst/>
              </a:rPr>
              <a:t>Telarix</a:t>
            </a:r>
            <a:r>
              <a:rPr lang="en-US" dirty="0">
                <a:effectLst/>
              </a:rPr>
              <a:t> also takes advantage of SQL Server </a:t>
            </a:r>
            <a:r>
              <a:rPr lang="en-US" dirty="0" err="1">
                <a:effectLst/>
              </a:rPr>
              <a:t>xVelocity</a:t>
            </a:r>
            <a:r>
              <a:rPr lang="en-US" dirty="0">
                <a:effectLst/>
              </a:rPr>
              <a:t>, an in-memory analytics engine that enables rapid processing of large amounts of data. </a:t>
            </a:r>
            <a:r>
              <a:rPr lang="en-US" dirty="0" err="1">
                <a:effectLst/>
              </a:rPr>
              <a:t>xVelocity</a:t>
            </a:r>
            <a:r>
              <a:rPr lang="en-US" dirty="0">
                <a:effectLst/>
              </a:rPr>
              <a:t> is key for boosting query performance for data warehousing and exploring business intelligence data.</a:t>
            </a:r>
          </a:p>
          <a:p>
            <a:r>
              <a:rPr lang="en-US" dirty="0">
                <a:effectLst/>
              </a:rPr>
              <a:t>“We use OLAP views for business intelligence analytics,” says </a:t>
            </a:r>
            <a:r>
              <a:rPr lang="en-US" dirty="0" err="1">
                <a:effectLst/>
              </a:rPr>
              <a:t>Bozzo</a:t>
            </a:r>
            <a:r>
              <a:rPr lang="en-US" dirty="0">
                <a:effectLst/>
              </a:rPr>
              <a:t>, “because OLAP views allow each carrier to use whatever visualization or reporting tool they want.” </a:t>
            </a:r>
            <a:r>
              <a:rPr lang="en-US" dirty="0" err="1">
                <a:effectLst/>
              </a:rPr>
              <a:t>Telarix</a:t>
            </a:r>
            <a:r>
              <a:rPr lang="en-US" dirty="0">
                <a:effectLst/>
              </a:rPr>
              <a:t> provides carriers with the flexibility of using SQL Server, Microsoft Excel, or other tools to access and view data.</a:t>
            </a:r>
          </a:p>
          <a:p>
            <a:r>
              <a:rPr lang="en-US" b="1" dirty="0">
                <a:effectLst/>
              </a:rPr>
              <a:t>Advancing cloud offerings with Microsoft Azure</a:t>
            </a:r>
          </a:p>
          <a:p>
            <a:r>
              <a:rPr lang="en-US" dirty="0">
                <a:effectLst/>
              </a:rPr>
              <a:t>Early on, </a:t>
            </a:r>
            <a:r>
              <a:rPr lang="en-US" dirty="0" err="1">
                <a:effectLst/>
              </a:rPr>
              <a:t>Telarix</a:t>
            </a:r>
            <a:r>
              <a:rPr lang="en-US" dirty="0">
                <a:effectLst/>
              </a:rPr>
              <a:t> recognized the advantage and value that make its tools available as hosted services could provide to its customers. The company started by moving portions of </a:t>
            </a:r>
            <a:r>
              <a:rPr lang="en-US" dirty="0" err="1">
                <a:effectLst/>
              </a:rPr>
              <a:t>iXLink</a:t>
            </a:r>
            <a:r>
              <a:rPr lang="en-US" dirty="0">
                <a:effectLst/>
              </a:rPr>
              <a:t>, including data normalization and validation, and business information exchanges to its private cloud. In 2011, </a:t>
            </a:r>
            <a:r>
              <a:rPr lang="en-US" dirty="0" err="1">
                <a:effectLst/>
              </a:rPr>
              <a:t>Telarix</a:t>
            </a:r>
            <a:r>
              <a:rPr lang="en-US" dirty="0">
                <a:effectLst/>
              </a:rPr>
              <a:t> began migrating portions of </a:t>
            </a:r>
            <a:r>
              <a:rPr lang="en-US" dirty="0" err="1">
                <a:effectLst/>
              </a:rPr>
              <a:t>iXTools</a:t>
            </a:r>
            <a:r>
              <a:rPr lang="en-US" dirty="0">
                <a:effectLst/>
              </a:rPr>
              <a:t> to the cloud (its own hosted service at the time) —a radical concept for the telecommunications industry.</a:t>
            </a:r>
          </a:p>
          <a:p>
            <a:r>
              <a:rPr lang="en-US" dirty="0">
                <a:effectLst/>
              </a:rPr>
              <a:t>The company is enthusiastic about Microsoft Azure capabilities that will help the company scale its services to meet future carrier needs. As Chakravarty explains, “We are very excited about several of the features being built into Microsoft Azure, such as support for Big Data and network virtualization through Azure Express Route.” Azure HDInsight would provide </a:t>
            </a:r>
            <a:r>
              <a:rPr lang="en-US" dirty="0" err="1">
                <a:effectLst/>
              </a:rPr>
              <a:t>Telarix</a:t>
            </a:r>
            <a:r>
              <a:rPr lang="en-US" dirty="0">
                <a:effectLst/>
              </a:rPr>
              <a:t> with the ability to analyze large volumes of structured and unstructured data in real time. In addition, Azure ExpressRoute enables the private connections required by government mandated segmentation. Because ExpressRoute connections do not use the public Internet, it offers more reliability, faster speeds, lower latencies, and higher security than public cloud solutions.</a:t>
            </a:r>
          </a:p>
          <a:p>
            <a:r>
              <a:rPr lang="en-US" dirty="0">
                <a:effectLst/>
              </a:rPr>
              <a:t>This all means that it will be easier for </a:t>
            </a:r>
            <a:r>
              <a:rPr lang="en-US" dirty="0" err="1">
                <a:effectLst/>
              </a:rPr>
              <a:t>Telarix</a:t>
            </a:r>
            <a:r>
              <a:rPr lang="en-US" dirty="0">
                <a:effectLst/>
              </a:rPr>
              <a:t> to be responsive to carriers and make it easier to offer on-demand server instances to their customers. “Broad distribution requires a consistent infrastructure,” notes </a:t>
            </a:r>
            <a:r>
              <a:rPr lang="en-US" dirty="0" err="1">
                <a:effectLst/>
              </a:rPr>
              <a:t>Bozzo</a:t>
            </a:r>
            <a:r>
              <a:rPr lang="en-US" dirty="0">
                <a:effectLst/>
              </a:rPr>
              <a:t>. “Azure can do this by giving us global reach with local access.”</a:t>
            </a:r>
          </a:p>
          <a:p>
            <a:r>
              <a:rPr lang="en-US" dirty="0">
                <a:effectLst/>
              </a:rPr>
              <a:t>The company plans to take advantage of SQL Server features such as Active/Active clustering. Windows Clustering, together with SQL Server, allows you to run SQL Server in Active/Active mode, where each node of the cluster is “active” and runs one or more SQL Server instances. This configuration will allow </a:t>
            </a:r>
            <a:r>
              <a:rPr lang="en-US" dirty="0" err="1">
                <a:effectLst/>
              </a:rPr>
              <a:t>Telarix</a:t>
            </a:r>
            <a:r>
              <a:rPr lang="en-US" dirty="0">
                <a:effectLst/>
              </a:rPr>
              <a:t> to maximize cluster hardware usage by distributing data across multiple nodes.</a:t>
            </a:r>
          </a:p>
          <a:p>
            <a:r>
              <a:rPr lang="en-US" b="1" dirty="0">
                <a:effectLst/>
              </a:rPr>
              <a:t>Transforming business, driving innovation</a:t>
            </a:r>
          </a:p>
          <a:p>
            <a:r>
              <a:rPr lang="en-US" dirty="0" err="1">
                <a:effectLst/>
              </a:rPr>
              <a:t>Telarix</a:t>
            </a:r>
            <a:r>
              <a:rPr lang="en-US" dirty="0">
                <a:effectLst/>
              </a:rPr>
              <a:t> plans to continue evolving and expanding its product offerings in response to customer needs with the help of the latest Microsoft technologies.</a:t>
            </a:r>
          </a:p>
          <a:p>
            <a:r>
              <a:rPr lang="en-US" dirty="0">
                <a:effectLst/>
              </a:rPr>
              <a:t>“Carriers are going to create new wireless applications and offerings, such as voice, video, MMS, or whatever the next great application is,” notes </a:t>
            </a:r>
            <a:r>
              <a:rPr lang="en-US" dirty="0" err="1">
                <a:effectLst/>
              </a:rPr>
              <a:t>Bozzo</a:t>
            </a:r>
            <a:r>
              <a:rPr lang="en-US" dirty="0">
                <a:effectLst/>
              </a:rPr>
              <a:t>, “and our customers’ networks need to be able to support this. At </a:t>
            </a:r>
            <a:r>
              <a:rPr lang="en-US" dirty="0" err="1">
                <a:effectLst/>
              </a:rPr>
              <a:t>Telarix</a:t>
            </a:r>
            <a:r>
              <a:rPr lang="en-US" dirty="0">
                <a:effectLst/>
              </a:rPr>
              <a:t>, we need to be able to give carriers the same business process to trade, route, settle, manage, invoice, bill, and collect, across all of their services.”</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506171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41</a:t>
            </a:fld>
            <a:endParaRPr lang="en-US"/>
          </a:p>
        </p:txBody>
      </p:sp>
    </p:spTree>
    <p:extLst>
      <p:ext uri="{BB962C8B-B14F-4D97-AF65-F5344CB8AC3E}">
        <p14:creationId xmlns:p14="http://schemas.microsoft.com/office/powerpoint/2010/main" val="479533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https://customers.microsoft.com/Pages/CustomerStory.aspx?recid=28665</a:t>
            </a:r>
          </a:p>
          <a:p>
            <a:r>
              <a:rPr lang="en-US" dirty="0"/>
              <a:t>The current world population is 7.4 billion. That’s an astonishing number, particularly when you consider that most of the growth occurred over the last two centuries. And, of course, technology has advanced rapidly in that timeframe too, albeit with some acute disparities. </a:t>
            </a:r>
          </a:p>
          <a:p>
            <a:r>
              <a:rPr lang="en-US" dirty="0">
                <a:effectLst/>
              </a:rPr>
              <a:t>“At one end of the value chain, we can help solar farms improve their yield and operations, and at the other end, we can help utilities work with consumers to balance load for a more stable electrical grid.”</a:t>
            </a:r>
          </a:p>
          <a:p>
            <a:r>
              <a:rPr lang="en-US" dirty="0">
                <a:effectLst/>
              </a:rPr>
              <a:t>Cyril </a:t>
            </a:r>
            <a:r>
              <a:rPr lang="en-US" dirty="0" err="1">
                <a:effectLst/>
              </a:rPr>
              <a:t>Perducat</a:t>
            </a:r>
            <a:br>
              <a:rPr lang="en-US" dirty="0">
                <a:effectLst/>
              </a:rPr>
            </a:br>
            <a:r>
              <a:rPr lang="en-US" dirty="0">
                <a:effectLst/>
              </a:rPr>
              <a:t>Schneider Electric</a:t>
            </a:r>
            <a:br>
              <a:rPr lang="en-US" dirty="0">
                <a:effectLst/>
              </a:rPr>
            </a:br>
            <a:r>
              <a:rPr lang="en-US" dirty="0">
                <a:effectLst/>
              </a:rPr>
              <a:t>Executive Vice President of Digital Services &amp; IoT</a:t>
            </a:r>
            <a:br>
              <a:rPr lang="en-US" dirty="0">
                <a:effectLst/>
              </a:rPr>
            </a:br>
            <a:endParaRPr lang="en-US" dirty="0">
              <a:effectLst/>
            </a:endParaRPr>
          </a:p>
          <a:p>
            <a:r>
              <a:rPr lang="en-US" dirty="0">
                <a:effectLst/>
              </a:rPr>
              <a:t>“Azure IoT technologies are important for us because they foster reusability. That is, if we develop an innovative solution for one purpose, we can apply it again in another context. As a result, we accelerate innovation across our organization.”</a:t>
            </a:r>
          </a:p>
          <a:p>
            <a:r>
              <a:rPr lang="en-US" dirty="0">
                <a:effectLst/>
              </a:rPr>
              <a:t>Cyril </a:t>
            </a:r>
            <a:r>
              <a:rPr lang="en-US" dirty="0" err="1">
                <a:effectLst/>
              </a:rPr>
              <a:t>Perducat</a:t>
            </a:r>
            <a:br>
              <a:rPr lang="en-US" dirty="0">
                <a:effectLst/>
              </a:rPr>
            </a:br>
            <a:r>
              <a:rPr lang="en-US" dirty="0">
                <a:effectLst/>
              </a:rPr>
              <a:t>Schneider Electric</a:t>
            </a:r>
            <a:br>
              <a:rPr lang="en-US" dirty="0">
                <a:effectLst/>
              </a:rPr>
            </a:br>
            <a:r>
              <a:rPr lang="en-US" dirty="0">
                <a:effectLst/>
              </a:rPr>
              <a:t>Executive Vice President of Digital Services &amp; IoT</a:t>
            </a:r>
            <a:br>
              <a:rPr lang="en-US" dirty="0">
                <a:effectLst/>
              </a:rPr>
            </a:br>
            <a:endParaRPr lang="en-US" dirty="0">
              <a:effectLst/>
            </a:endParaRPr>
          </a:p>
          <a:p>
            <a:r>
              <a:rPr lang="en-US" dirty="0">
                <a:effectLst/>
              </a:rPr>
              <a:t>“One of our main drivers is education. We’re enabling kids to go to school so that they can learn and develop to help their families have a better future. And we can give them the simple ability to have light at home to do homework.”</a:t>
            </a:r>
          </a:p>
          <a:p>
            <a:r>
              <a:rPr lang="en-US" dirty="0">
                <a:effectLst/>
              </a:rPr>
              <a:t>Cyril </a:t>
            </a:r>
            <a:r>
              <a:rPr lang="en-US" dirty="0" err="1">
                <a:effectLst/>
              </a:rPr>
              <a:t>Perducat</a:t>
            </a:r>
            <a:br>
              <a:rPr lang="en-US" dirty="0">
                <a:effectLst/>
              </a:rPr>
            </a:br>
            <a:r>
              <a:rPr lang="en-US" dirty="0">
                <a:effectLst/>
              </a:rPr>
              <a:t>Schneider Electric</a:t>
            </a:r>
            <a:br>
              <a:rPr lang="en-US" dirty="0">
                <a:effectLst/>
              </a:rPr>
            </a:br>
            <a:r>
              <a:rPr lang="en-US" dirty="0">
                <a:effectLst/>
              </a:rPr>
              <a:t>Executive Vice President of Digital Services &amp; IoT</a:t>
            </a:r>
            <a:br>
              <a:rPr lang="en-US" dirty="0">
                <a:effectLst/>
              </a:rPr>
            </a:br>
            <a:endParaRPr lang="en-US" dirty="0">
              <a:effectLst/>
            </a:endParaRPr>
          </a:p>
          <a:p>
            <a:r>
              <a:rPr lang="en-US" dirty="0">
                <a:effectLst/>
              </a:rPr>
              <a:t>“At one end of the value chain, we can help solar farms improve their yield and operations, and at the other end, we can help utilities work with consumers to balance load for a more stable electrical grid.”</a:t>
            </a:r>
          </a:p>
          <a:p>
            <a:r>
              <a:rPr lang="en-US" dirty="0">
                <a:effectLst/>
              </a:rPr>
              <a:t>Cyril </a:t>
            </a:r>
            <a:r>
              <a:rPr lang="en-US" dirty="0" err="1">
                <a:effectLst/>
              </a:rPr>
              <a:t>Perducat</a:t>
            </a:r>
            <a:br>
              <a:rPr lang="en-US" dirty="0">
                <a:effectLst/>
              </a:rPr>
            </a:br>
            <a:r>
              <a:rPr lang="en-US" dirty="0">
                <a:effectLst/>
              </a:rPr>
              <a:t>Schneider Electric</a:t>
            </a:r>
            <a:br>
              <a:rPr lang="en-US" dirty="0">
                <a:effectLst/>
              </a:rPr>
            </a:br>
            <a:r>
              <a:rPr lang="en-US" dirty="0">
                <a:effectLst/>
              </a:rPr>
              <a:t>Executive Vice President of Digital Services &amp; IoT</a:t>
            </a:r>
            <a:br>
              <a:rPr lang="en-US" dirty="0">
                <a:effectLst/>
              </a:rPr>
            </a:br>
            <a:endParaRPr lang="en-US" dirty="0">
              <a:effectLst/>
            </a:endParaRPr>
          </a:p>
          <a:p>
            <a:r>
              <a:rPr lang="en-US" dirty="0">
                <a:effectLst/>
              </a:rPr>
              <a:t>“Azure IoT technologies are important for us because they foster reusability. That is, if we develop an innovative solution for one purpose, we can apply it again in another context. As a result, we accelerate innovation across our organization.”</a:t>
            </a:r>
          </a:p>
          <a:p>
            <a:r>
              <a:rPr lang="en-US" dirty="0">
                <a:effectLst/>
              </a:rPr>
              <a:t>Cyril </a:t>
            </a:r>
            <a:r>
              <a:rPr lang="en-US" dirty="0" err="1">
                <a:effectLst/>
              </a:rPr>
              <a:t>Perducat</a:t>
            </a:r>
            <a:br>
              <a:rPr lang="en-US" dirty="0">
                <a:effectLst/>
              </a:rPr>
            </a:br>
            <a:r>
              <a:rPr lang="en-US" dirty="0">
                <a:effectLst/>
              </a:rPr>
              <a:t>Schneider Electric</a:t>
            </a:r>
            <a:br>
              <a:rPr lang="en-US" dirty="0">
                <a:effectLst/>
              </a:rPr>
            </a:br>
            <a:r>
              <a:rPr lang="en-US" dirty="0">
                <a:effectLst/>
              </a:rPr>
              <a:t>Executive Vice President of Digital Services &amp; IoT</a:t>
            </a:r>
            <a:br>
              <a:rPr lang="en-US" dirty="0">
                <a:effectLst/>
              </a:rPr>
            </a:br>
            <a:endParaRPr lang="en-US" dirty="0">
              <a:effectLst/>
            </a:endParaRPr>
          </a:p>
          <a:p>
            <a:r>
              <a:rPr lang="en-US" dirty="0">
                <a:effectLst/>
              </a:rPr>
              <a:t>1</a:t>
            </a:r>
          </a:p>
          <a:p>
            <a:r>
              <a:rPr lang="en-US" dirty="0">
                <a:effectLst/>
              </a:rPr>
              <a:t>2</a:t>
            </a:r>
          </a:p>
          <a:p>
            <a:r>
              <a:rPr lang="en-US" dirty="0">
                <a:effectLst/>
              </a:rPr>
              <a:t>3</a:t>
            </a:r>
          </a:p>
          <a:p>
            <a:r>
              <a:rPr lang="en-US" dirty="0">
                <a:effectLst/>
              </a:rPr>
              <a:t>For example, 1.2 billion people live without access to electricity. In fact, approximately 17 percent of the global population is unable to access energy services, living in what the International Energy Agency calls a state of energy poverty—without electricity for homes, schools, or basic infrastructure like water pumps. Meanwhile, on the other end of the spectrum, communities with adequate access to energy are looking for ways to cut consumption.</a:t>
            </a:r>
          </a:p>
          <a:p>
            <a:r>
              <a:rPr lang="en-US" b="1" dirty="0">
                <a:effectLst/>
              </a:rPr>
              <a:t>Facing global energy challenges</a:t>
            </a:r>
          </a:p>
          <a:p>
            <a:r>
              <a:rPr lang="en-US" dirty="0">
                <a:effectLst/>
              </a:rPr>
              <a:t>Believing that access to energy is a basic human right, Schneider Electric designs transformative solutions for global challenges. A leader in energy management with a 180-year history, Schneider Electric is headquartered in France and has customers in more than 100 countries. The company devotes approximately 5 percent of its </a:t>
            </a:r>
            <a:r>
              <a:rPr lang="en-US" dirty="0">
                <a:effectLst/>
                <a:hlinkClick r:id="rId3"/>
              </a:rPr>
              <a:t>€</a:t>
            </a:r>
            <a:r>
              <a:rPr lang="en-US" dirty="0">
                <a:effectLst/>
              </a:rPr>
              <a:t>26.60 billion (US$29.6 billion) revenue to research and development in pursuit of the next breakthrough in energy management and automation.</a:t>
            </a:r>
          </a:p>
          <a:p>
            <a:r>
              <a:rPr lang="en-US" dirty="0">
                <a:effectLst/>
              </a:rPr>
              <a:t>And breakthroughs have never been more important. Because while 1.2 billion people live without electricity, another billion struggle with unreliable power, and approximately 2.8 billion use biomass—coal, wood, charcoal, or animal waste—for cooking. Access to electricity is critical not only for economic development, but also for improving living conditions and powering basic social services like health care and education. At the same time, establishing and maintaining better standards of living for future generations require more emphasis on greener solutions.</a:t>
            </a:r>
          </a:p>
          <a:p>
            <a:r>
              <a:rPr lang="en-US" dirty="0">
                <a:effectLst/>
              </a:rPr>
              <a:t>Seeking to balance access to electricity with sustainability, Schneider Electric wanted to find a more efficient way to monitor and manage remote equipment. Areas of interest included renewable energy sources such as isolated sites powered by solar energy, solar power plants, and the interplay between residential consumption and grid performance. To meet its goals, the company needed real-time insight into sensors, equipment, and systems operating almost anywhere in the world. “We’re in about 18 different market verticals, so we’re in a lot of industries,” says Cyril </a:t>
            </a:r>
            <a:r>
              <a:rPr lang="en-US" dirty="0" err="1">
                <a:effectLst/>
              </a:rPr>
              <a:t>Perducat</a:t>
            </a:r>
            <a:r>
              <a:rPr lang="en-US" dirty="0">
                <a:effectLst/>
              </a:rPr>
              <a:t>, Executive Vice President of Digital Services and IoT at Schneider Electric. “Energy management is really the unifying theme in our business strategy. One of the challenges that we faced is that we needed to build a global solution that we could adapt at the same time to very specific local requirements.”</a:t>
            </a:r>
          </a:p>
          <a:p>
            <a:r>
              <a:rPr lang="en-US" b="1" dirty="0">
                <a:effectLst/>
              </a:rPr>
              <a:t>Creating a global solution for local energy needs</a:t>
            </a:r>
          </a:p>
          <a:p>
            <a:r>
              <a:rPr lang="en-US" dirty="0">
                <a:effectLst/>
              </a:rPr>
              <a:t>Schneider needed a technology platform that could be scaled worldwide, yet flexible enough to support diverse scenarios in multiple markets. The Microsoft Azure platform was the right answer. “One of the reasons we chose Microsoft is that it has that global reach, but at the same time local specificity,” </a:t>
            </a:r>
            <a:r>
              <a:rPr lang="en-US" dirty="0" err="1">
                <a:effectLst/>
              </a:rPr>
              <a:t>Perducat</a:t>
            </a:r>
            <a:r>
              <a:rPr lang="en-US" dirty="0">
                <a:effectLst/>
              </a:rPr>
              <a:t> says.</a:t>
            </a:r>
          </a:p>
          <a:p>
            <a:r>
              <a:rPr lang="en-US" dirty="0">
                <a:effectLst/>
              </a:rPr>
              <a:t>By taking advantage of Azure, Schneider was able to create a flexible platform that could extend to numerous projects around the world, many of them in remote locations with extremely limited resources. “Azure IoT technologies are important for us because they foster reusability,” says </a:t>
            </a:r>
            <a:r>
              <a:rPr lang="en-US" dirty="0" err="1">
                <a:effectLst/>
              </a:rPr>
              <a:t>Perducat</a:t>
            </a:r>
            <a:r>
              <a:rPr lang="en-US" dirty="0">
                <a:effectLst/>
              </a:rPr>
              <a:t>. “That is, if we develop an innovative solution for one purpose, we can apply it again in another context. As a result, we accelerate innovation across our organization.”</a:t>
            </a:r>
          </a:p>
          <a:p>
            <a:r>
              <a:rPr lang="en-US" dirty="0">
                <a:effectLst/>
              </a:rPr>
              <a:t>In close collaboration with Microsoft, the company created its EcoStruxure.io IoT platform based on the Microsoft Azure IoT Suite and the </a:t>
            </a:r>
            <a:r>
              <a:rPr lang="en-US" dirty="0" err="1">
                <a:effectLst/>
              </a:rPr>
              <a:t>Cortanta</a:t>
            </a:r>
            <a:r>
              <a:rPr lang="en-US" dirty="0">
                <a:effectLst/>
              </a:rPr>
              <a:t> Intelligence Suite. The solution connects cloud services with everything from sensors, thermostats, and digital interfaces to supervisory control and data acquisition (SCADA) and building automation systems. Then it began implementing the first of many offerings, including the </a:t>
            </a:r>
            <a:r>
              <a:rPr lang="en-US" dirty="0" err="1">
                <a:effectLst/>
              </a:rPr>
              <a:t>Conext</a:t>
            </a:r>
            <a:r>
              <a:rPr lang="en-US" dirty="0">
                <a:effectLst/>
              </a:rPr>
              <a:t> Advisor monitoring system for optimizing solar power plants, </a:t>
            </a:r>
            <a:r>
              <a:rPr lang="en-US" dirty="0" err="1">
                <a:effectLst/>
              </a:rPr>
              <a:t>Conext</a:t>
            </a:r>
            <a:r>
              <a:rPr lang="en-US" dirty="0">
                <a:effectLst/>
              </a:rPr>
              <a:t> Insight for monitoring battery-powered photovoltaic installations in remote locations, and Wiser Air, which interactively monitors home thermostats.</a:t>
            </a:r>
          </a:p>
          <a:p>
            <a:r>
              <a:rPr lang="en-US" b="1" dirty="0">
                <a:effectLst/>
              </a:rPr>
              <a:t>Powering diverse and transformative projects</a:t>
            </a:r>
          </a:p>
          <a:p>
            <a:r>
              <a:rPr lang="en-US" dirty="0">
                <a:effectLst/>
              </a:rPr>
              <a:t>The ongoing projects are diverse and transformative. For example, in Nigeria, Schneider Electric collaborated with Microsoft and the Lagos State Electricity Board to help solve the country’s power challenges by providing sustainable solar power to more than 200 schools and clinics. </a:t>
            </a:r>
            <a:r>
              <a:rPr lang="en-US" dirty="0" err="1">
                <a:effectLst/>
              </a:rPr>
              <a:t>Conext</a:t>
            </a:r>
            <a:r>
              <a:rPr lang="en-US" dirty="0">
                <a:effectLst/>
              </a:rPr>
              <a:t> Insight uses Azure IoT Suite to connect photovoltaic systems to the cloud for monitoring, diagnosing, and real-time tracking of energy use patterns. With Cortana Intelligence Suite, workers can spot trends or declining performance, and initiate preventive maintenance.</a:t>
            </a:r>
          </a:p>
          <a:p>
            <a:r>
              <a:rPr lang="en-US" dirty="0">
                <a:effectLst/>
              </a:rPr>
              <a:t>Similar projects have also been initiated in China, India, and Southeast Asia. “We have multiple programs, but it all comes down to providing electricity to people who don’t have it,” notes </a:t>
            </a:r>
            <a:r>
              <a:rPr lang="en-US" dirty="0" err="1">
                <a:effectLst/>
              </a:rPr>
              <a:t>Perducat</a:t>
            </a:r>
            <a:r>
              <a:rPr lang="en-US" dirty="0">
                <a:effectLst/>
              </a:rPr>
              <a:t>. “One of our main drivers is education. We’re enabling kids to go to school so that they can learn and develop to help their families have a better future. And we can give them the simple ability to have light at home to do homework.”</a:t>
            </a:r>
          </a:p>
          <a:p>
            <a:r>
              <a:rPr lang="en-US" dirty="0">
                <a:effectLst/>
              </a:rPr>
              <a:t>Access to electricity improves quality of life in other ways too. For example, with constant supply of sustainable energy, people can pump and filter water and cook meals more easily and safely.</a:t>
            </a:r>
          </a:p>
          <a:p>
            <a:r>
              <a:rPr lang="en-US" dirty="0">
                <a:effectLst/>
              </a:rPr>
              <a:t>Elsewhere in the world, </a:t>
            </a:r>
            <a:r>
              <a:rPr lang="en-US" dirty="0" err="1">
                <a:effectLst/>
              </a:rPr>
              <a:t>Conext</a:t>
            </a:r>
            <a:r>
              <a:rPr lang="en-US" dirty="0">
                <a:effectLst/>
              </a:rPr>
              <a:t> Advisor enables remote management of multiple solar farms in isolated areas. As a result, regions with limited resources are gaining a stable supply of energy while operating more efficiently and controlling costs. Remote monitoring centers optimize performance by analyzing the effect of variables like shade, weather, and dust on solar power. Now, plant owners can take advantage of powerful analytics to manage power conversion efficiency, perform predictive maintenance, and extend the use of sustainable energy sources to meet increasing demands.</a:t>
            </a:r>
          </a:p>
          <a:p>
            <a:r>
              <a:rPr lang="en-US" dirty="0">
                <a:effectLst/>
              </a:rPr>
              <a:t>And with the Wiser Air smart thermostat, energy savings extend to consumers, who can optimize comfort levels in their homes while stretching energy dollars. At-a-glance color halos indicate heating or cooling modes, and weather alerts offer up-to-date information so users are never caught off guard. Settings can be monitored and adjusted on the go for optimal energy usage, reducing energy consumption by up to 13 percent.</a:t>
            </a:r>
          </a:p>
          <a:p>
            <a:r>
              <a:rPr lang="en-US" dirty="0">
                <a:effectLst/>
              </a:rPr>
              <a:t>While the projects are diverse, </a:t>
            </a:r>
            <a:r>
              <a:rPr lang="en-US" dirty="0" err="1">
                <a:effectLst/>
              </a:rPr>
              <a:t>Perducat</a:t>
            </a:r>
            <a:r>
              <a:rPr lang="en-US" dirty="0">
                <a:effectLst/>
              </a:rPr>
              <a:t> envisions the Azure-based EcoStruxure.io as a holistic solution, creating a sustainable energy value chain extending from photovoltaic farms to individual homes. He says, “At one end of the value chain, we can help solar farms improve their yield and operations, and at the other end, we can help utilities work with consumers to balance load for a more stable electrical grid.” As a result, utilities can more easily connect and manage distributed generation sources like rooftop photovoltaic installations with existing power grids.</a:t>
            </a:r>
          </a:p>
          <a:p>
            <a:r>
              <a:rPr lang="en-US" b="1" dirty="0">
                <a:effectLst/>
              </a:rPr>
              <a:t>Building a more sustainable future</a:t>
            </a:r>
          </a:p>
          <a:p>
            <a:r>
              <a:rPr lang="en-US" dirty="0">
                <a:effectLst/>
              </a:rPr>
              <a:t>The cloud-based solutions benefit local economies in multiple ways, not least of all by stimulating innovation among local entrepreneurs.  “We partner with a lot of small, family-owned companies,” says </a:t>
            </a:r>
            <a:r>
              <a:rPr lang="en-US" dirty="0" err="1">
                <a:effectLst/>
              </a:rPr>
              <a:t>Perducat</a:t>
            </a:r>
            <a:r>
              <a:rPr lang="en-US" dirty="0">
                <a:effectLst/>
              </a:rPr>
              <a:t>. “It’s the electrician next door, it’s the regional installers. These companies want some of the capabilities we’re discussing, but they cannot build them by themselves. So EcoStruxure.io with Microsoft IoT and advanced analytics technologies is the enabler for them to enrich and develop their own value proposition.”</a:t>
            </a:r>
          </a:p>
          <a:p>
            <a:r>
              <a:rPr lang="en-US" dirty="0">
                <a:effectLst/>
              </a:rPr>
              <a:t>Schneider is helping communities around the world build a better future</a:t>
            </a:r>
            <a:r>
              <a:rPr lang="en-US" b="1" dirty="0">
                <a:effectLst/>
              </a:rPr>
              <a:t>. </a:t>
            </a:r>
            <a:r>
              <a:rPr lang="en-US" dirty="0">
                <a:effectLst/>
              </a:rPr>
              <a:t>“Empowering people and businesses through the Internet of Things is very important,” says </a:t>
            </a:r>
            <a:r>
              <a:rPr lang="en-US" dirty="0" err="1">
                <a:effectLst/>
              </a:rPr>
              <a:t>Perducat</a:t>
            </a:r>
            <a:r>
              <a:rPr lang="en-US" dirty="0">
                <a:effectLst/>
              </a:rPr>
              <a:t>. “There’s an opportunity for economic and human development through the use of Microsoft IoT technology.”</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820436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a:t>
            </a:r>
            <a:r>
              <a:rPr lang="en-US" baseline="0" dirty="0"/>
              <a:t> of Barcelona Video: https://www.youtube.com/watch?v=E18vfMV0Yrc</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43</a:t>
            </a:fld>
            <a:endParaRPr lang="en-US"/>
          </a:p>
        </p:txBody>
      </p:sp>
    </p:spTree>
    <p:extLst>
      <p:ext uri="{BB962C8B-B14F-4D97-AF65-F5344CB8AC3E}">
        <p14:creationId xmlns:p14="http://schemas.microsoft.com/office/powerpoint/2010/main" val="3574015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https://customers.microsoft.com/Pages/CustomerStory.aspx?recid=25205</a:t>
            </a:r>
          </a:p>
          <a:p>
            <a:endParaRPr lang="en-US" b="1" dirty="0">
              <a:latin typeface="Segoe UI Light" pitchFamily="34" charset="0"/>
            </a:endParaRPr>
          </a:p>
          <a:p>
            <a:r>
              <a:rPr lang="en-US" dirty="0" err="1">
                <a:effectLst/>
              </a:rPr>
              <a:t>Hafslund</a:t>
            </a:r>
            <a:r>
              <a:rPr lang="en-US" dirty="0">
                <a:effectLst/>
              </a:rPr>
              <a:t> has not only gained significantly better scalability, it has also cut development costs by up to 90 percent over traditional, on-premises infrastructure. With Azure, </a:t>
            </a:r>
            <a:r>
              <a:rPr lang="en-US" dirty="0" err="1">
                <a:effectLst/>
              </a:rPr>
              <a:t>Hafslund</a:t>
            </a:r>
            <a:r>
              <a:rPr lang="en-US" dirty="0">
                <a:effectLst/>
              </a:rPr>
              <a:t> is on track to meet current and future business needs.</a:t>
            </a:r>
          </a:p>
          <a:p>
            <a:r>
              <a:rPr lang="en-US" b="1" dirty="0">
                <a:effectLst/>
              </a:rPr>
              <a:t>New operational challenges</a:t>
            </a:r>
          </a:p>
          <a:p>
            <a:r>
              <a:rPr lang="en-US" dirty="0">
                <a:effectLst/>
              </a:rPr>
              <a:t>With more than 680, 000 power-grid customers in the metropolitan areas of Norway, the </a:t>
            </a:r>
            <a:r>
              <a:rPr lang="en-US" dirty="0" err="1">
                <a:effectLst/>
              </a:rPr>
              <a:t>Hafslund</a:t>
            </a:r>
            <a:r>
              <a:rPr lang="en-US" dirty="0">
                <a:effectLst/>
              </a:rPr>
              <a:t> Group is the largest power-grid operator and distributor in the country. The company operates multiple divisions, including one responsible for billing and customer relations. It produces up to 10 million invoices each year for all the </a:t>
            </a:r>
            <a:r>
              <a:rPr lang="en-US" dirty="0" err="1">
                <a:effectLst/>
              </a:rPr>
              <a:t>Hafslund</a:t>
            </a:r>
            <a:r>
              <a:rPr lang="en-US" dirty="0">
                <a:effectLst/>
              </a:rPr>
              <a:t> business groups and then stores the records for a decade.</a:t>
            </a:r>
          </a:p>
          <a:p>
            <a:r>
              <a:rPr lang="en-US" dirty="0">
                <a:effectLst/>
              </a:rPr>
              <a:t>By 2019, all Norwegian energy companies are required by the country’s Ministry of Oil and Energy to implement an automatic metering system that includes smart sensors and infrastructure for collecting and analyzing data. The companies also need better ways to share information—among themselves and with customers. Instead of building out costly on-premises infrastructure to meet those goals, </a:t>
            </a:r>
            <a:r>
              <a:rPr lang="en-US" dirty="0" err="1">
                <a:effectLst/>
              </a:rPr>
              <a:t>Hafslund</a:t>
            </a:r>
            <a:r>
              <a:rPr lang="en-US" dirty="0">
                <a:effectLst/>
              </a:rPr>
              <a:t> wanted a transformational solution that would help it improve energy and operational efficiency as population and demands increased.</a:t>
            </a:r>
          </a:p>
          <a:p>
            <a:r>
              <a:rPr lang="en-US" dirty="0" err="1">
                <a:effectLst/>
              </a:rPr>
              <a:t>Hafslund</a:t>
            </a:r>
            <a:r>
              <a:rPr lang="en-US" dirty="0">
                <a:effectLst/>
              </a:rPr>
              <a:t> decided to focus first on an “invoice hotel” that would integrate a searchable archive with online banking systems. The invoicing solution had to meet multiple requirements. On the customer side, it needed to generate a view of an invoice in less than three seconds with detailed usage records. On the back end, it needed to be highly extensible because it would ultimately be part of the automatic metering system. Finally, it had to be affordable and easy to implement—</a:t>
            </a:r>
            <a:r>
              <a:rPr lang="en-US" dirty="0" err="1">
                <a:effectLst/>
              </a:rPr>
              <a:t>Hafslund</a:t>
            </a:r>
            <a:r>
              <a:rPr lang="en-US" dirty="0">
                <a:effectLst/>
              </a:rPr>
              <a:t> wanted to avoid investing significant time and cost in additional server infrastructure.</a:t>
            </a:r>
          </a:p>
          <a:p>
            <a:r>
              <a:rPr lang="en-US" b="1" dirty="0">
                <a:effectLst/>
              </a:rPr>
              <a:t>“We saw the potential…”</a:t>
            </a:r>
          </a:p>
          <a:p>
            <a:r>
              <a:rPr lang="en-US" dirty="0">
                <a:effectLst/>
              </a:rPr>
              <a:t>For </a:t>
            </a:r>
            <a:r>
              <a:rPr lang="en-US" dirty="0" err="1">
                <a:effectLst/>
              </a:rPr>
              <a:t>Hafslund</a:t>
            </a:r>
            <a:r>
              <a:rPr lang="en-US" dirty="0">
                <a:effectLst/>
              </a:rPr>
              <a:t>, migrating to the Microsoft Azure platform made the most sense. The company was already developing and testing applications on Azure Virtual Machines, but it wanted to minimize server maintenance, whether physical or virtual. So </a:t>
            </a:r>
            <a:r>
              <a:rPr lang="en-US" dirty="0" err="1">
                <a:effectLst/>
              </a:rPr>
              <a:t>Hafslund</a:t>
            </a:r>
            <a:r>
              <a:rPr lang="en-US" dirty="0">
                <a:effectLst/>
              </a:rPr>
              <a:t> decided to use the Azure platform-as-a-service (PaaS) offerings for its production environment. Vidar </a:t>
            </a:r>
            <a:r>
              <a:rPr lang="en-US" dirty="0" err="1">
                <a:effectLst/>
              </a:rPr>
              <a:t>Aadalen</a:t>
            </a:r>
            <a:r>
              <a:rPr lang="en-US" dirty="0">
                <a:effectLst/>
              </a:rPr>
              <a:t>, Head of Architecture and Technology at </a:t>
            </a:r>
            <a:r>
              <a:rPr lang="en-US" dirty="0" err="1">
                <a:effectLst/>
              </a:rPr>
              <a:t>Hafslund</a:t>
            </a:r>
            <a:r>
              <a:rPr lang="en-US" dirty="0">
                <a:effectLst/>
              </a:rPr>
              <a:t>, says that the cloud platform checked off all his requirements: “Microsoft Azure is easier, faster, more flexible, and more scalable.”</a:t>
            </a:r>
          </a:p>
          <a:p>
            <a:r>
              <a:rPr lang="en-US" dirty="0" err="1">
                <a:effectLst/>
              </a:rPr>
              <a:t>Hafslund</a:t>
            </a:r>
            <a:r>
              <a:rPr lang="en-US" dirty="0">
                <a:effectLst/>
              </a:rPr>
              <a:t> worked with the Microsoft Visual Studio Online and Visual Studio Team Foundation Server 2015, part of the Visual Studio development system. “We realized that we could run and track the whole project using Visual Studio and Team Foundation Server from beginning to end,” says </a:t>
            </a:r>
            <a:r>
              <a:rPr lang="en-US" dirty="0" err="1">
                <a:effectLst/>
              </a:rPr>
              <a:t>Aadalen</a:t>
            </a:r>
            <a:r>
              <a:rPr lang="en-US" dirty="0">
                <a:effectLst/>
              </a:rPr>
              <a:t>. “It was the first time we’d done that, and it made all the difference.”</a:t>
            </a:r>
          </a:p>
          <a:p>
            <a:r>
              <a:rPr lang="en-US" dirty="0">
                <a:effectLst/>
              </a:rPr>
              <a:t>The new processes gave </a:t>
            </a:r>
            <a:r>
              <a:rPr lang="en-US" dirty="0" err="1">
                <a:effectLst/>
              </a:rPr>
              <a:t>Hafslund</a:t>
            </a:r>
            <a:r>
              <a:rPr lang="en-US" dirty="0">
                <a:effectLst/>
              </a:rPr>
              <a:t> more control over development and the ability to automatically increase capacity during its two-week billing cycle. As a result, the company started a proof of concept in November 2014 and immediately switched gears. </a:t>
            </a:r>
            <a:r>
              <a:rPr lang="en-US" dirty="0" err="1">
                <a:effectLst/>
              </a:rPr>
              <a:t>Aadalen</a:t>
            </a:r>
            <a:r>
              <a:rPr lang="en-US" dirty="0">
                <a:effectLst/>
              </a:rPr>
              <a:t> says, “We saw the potential of Azure and realized that it was just as easy, and much faster, to go straight into production.”</a:t>
            </a:r>
          </a:p>
          <a:p>
            <a:r>
              <a:rPr lang="en-US" dirty="0">
                <a:effectLst/>
              </a:rPr>
              <a:t>PDF invoices are uploaded in batches to the cloud from an on-premises file server using Azure Service Bus and Azure Scheduler. Then they are delivered to the banking system and maintained in a searchable archive in Azure Storage. Each </a:t>
            </a:r>
            <a:r>
              <a:rPr lang="en-US" dirty="0" err="1">
                <a:effectLst/>
              </a:rPr>
              <a:t>Hafslund</a:t>
            </a:r>
            <a:r>
              <a:rPr lang="en-US" dirty="0">
                <a:effectLst/>
              </a:rPr>
              <a:t> brand—six in all—is stored separately in a multi-tenant environment.</a:t>
            </a:r>
          </a:p>
          <a:p>
            <a:r>
              <a:rPr lang="en-US" dirty="0">
                <a:effectLst/>
              </a:rPr>
              <a:t>And by using Azure SQL Database to store metadata, </a:t>
            </a:r>
            <a:r>
              <a:rPr lang="en-US" dirty="0" err="1">
                <a:effectLst/>
              </a:rPr>
              <a:t>Hafslund</a:t>
            </a:r>
            <a:r>
              <a:rPr lang="en-US" dirty="0">
                <a:effectLst/>
              </a:rPr>
              <a:t> can customize the invoices with branding or other information and delivered to banking services in less than one second. The company also uses the database to store batch information such as error codes and invoice history, and it used Microsoft Power BI to create a dashboard in SharePoint Online to track performance.</a:t>
            </a:r>
          </a:p>
          <a:p>
            <a:r>
              <a:rPr lang="en-US" dirty="0">
                <a:effectLst/>
              </a:rPr>
              <a:t>The solution eliminates manual control processes that required time-consuming data entry in spreadsheets. </a:t>
            </a:r>
            <a:r>
              <a:rPr lang="en-US" dirty="0" err="1">
                <a:effectLst/>
              </a:rPr>
              <a:t>Aadalen</a:t>
            </a:r>
            <a:r>
              <a:rPr lang="en-US" dirty="0">
                <a:effectLst/>
              </a:rPr>
              <a:t> notes, “With Power BI, they don’t have to fill out forms and they’re saving a lot of money as a result.” In addition, </a:t>
            </a:r>
            <a:r>
              <a:rPr lang="en-US" dirty="0" err="1">
                <a:effectLst/>
              </a:rPr>
              <a:t>Hafslund</a:t>
            </a:r>
            <a:r>
              <a:rPr lang="en-US" dirty="0">
                <a:effectLst/>
              </a:rPr>
              <a:t> uses Azure SQL Database with Power BI to monitor infrastructure use and costs. “We can see daily usage, problems, whether we scale up or down, and more,” says </a:t>
            </a:r>
            <a:r>
              <a:rPr lang="en-US" dirty="0" err="1">
                <a:effectLst/>
              </a:rPr>
              <a:t>Aadalen</a:t>
            </a:r>
            <a:r>
              <a:rPr lang="en-US" dirty="0">
                <a:effectLst/>
              </a:rPr>
              <a:t>. “We can see everything narrowed down to the specific services that we’re using in Azure.”</a:t>
            </a:r>
          </a:p>
          <a:p>
            <a:r>
              <a:rPr lang="en-US" dirty="0">
                <a:effectLst/>
              </a:rPr>
              <a:t>The company has upgraded to the latest version of Azure SQL Database, and it’s trying out new features such as elastic scale and partitioning. </a:t>
            </a:r>
            <a:r>
              <a:rPr lang="en-US" dirty="0" err="1">
                <a:effectLst/>
              </a:rPr>
              <a:t>Aadalen</a:t>
            </a:r>
            <a:r>
              <a:rPr lang="en-US" dirty="0">
                <a:effectLst/>
              </a:rPr>
              <a:t> explains, “Partitioning in Azure SQL Database will be ideal, because we’re producing 10 million invoices per year, and one table can become quite large and slow to query after a few years.”</a:t>
            </a:r>
          </a:p>
          <a:p>
            <a:r>
              <a:rPr lang="en-US" dirty="0" err="1">
                <a:effectLst/>
              </a:rPr>
              <a:t>Hafslund</a:t>
            </a:r>
            <a:r>
              <a:rPr lang="en-US" dirty="0">
                <a:effectLst/>
              </a:rPr>
              <a:t> is working on its automatic metering system as well, which uses Azure Machine Learning and HDInsight to monitor grid performance. Stored on Azure, the data will be analyzed to improve operational and energy efficiency. Rollout of the new system will begin in 2016.</a:t>
            </a:r>
          </a:p>
          <a:p>
            <a:r>
              <a:rPr lang="en-US" b="1" dirty="0">
                <a:effectLst/>
              </a:rPr>
              <a:t>Better agility, lower costs, and more opportunity</a:t>
            </a:r>
          </a:p>
          <a:p>
            <a:r>
              <a:rPr lang="en-US" dirty="0">
                <a:effectLst/>
              </a:rPr>
              <a:t>By taking advantage of Microsoft Azure to meet sweeping industry changes, </a:t>
            </a:r>
            <a:r>
              <a:rPr lang="en-US" dirty="0" err="1">
                <a:effectLst/>
              </a:rPr>
              <a:t>Hafslund</a:t>
            </a:r>
            <a:r>
              <a:rPr lang="en-US" dirty="0">
                <a:effectLst/>
              </a:rPr>
              <a:t> has cut time and costs while gaining new business opportunities. For example, the company estimated that the operating cost per year for the complete system in Azure would be a fraction of the expense of an on-premises solution. “Meeting the regulatory requirements from the authorities here would be a huge project and investment for most companies,” says </a:t>
            </a:r>
            <a:r>
              <a:rPr lang="en-US" dirty="0" err="1">
                <a:effectLst/>
              </a:rPr>
              <a:t>Aadalen</a:t>
            </a:r>
            <a:r>
              <a:rPr lang="en-US" dirty="0">
                <a:effectLst/>
              </a:rPr>
              <a:t>. “Using Azure, implementation took us 6 months and about 10 percent of the cost of on-premises infrastructure.”</a:t>
            </a:r>
          </a:p>
          <a:p>
            <a:r>
              <a:rPr lang="en-US" b="1" dirty="0">
                <a:effectLst/>
              </a:rPr>
              <a:t>Improves customer service </a:t>
            </a:r>
            <a:endParaRPr lang="en-US" dirty="0">
              <a:effectLst/>
            </a:endParaRPr>
          </a:p>
          <a:p>
            <a:r>
              <a:rPr lang="en-US" dirty="0" err="1">
                <a:effectLst/>
              </a:rPr>
              <a:t>Hafslund</a:t>
            </a:r>
            <a:r>
              <a:rPr lang="en-US" dirty="0">
                <a:effectLst/>
              </a:rPr>
              <a:t> can also meet demanding SLAs, even while providing greater detail and customization. “When we started testing on Azure, the first PDF took a couple of seconds, and now it’s less than one second—it’s very fast.”</a:t>
            </a:r>
          </a:p>
          <a:p>
            <a:r>
              <a:rPr lang="en-US" dirty="0">
                <a:effectLst/>
              </a:rPr>
              <a:t>The result is better customer relationships. “Invoicing is a very important process for us, because people don’t see the electricity—all they see is the invoice and how we deliver it,” says </a:t>
            </a:r>
            <a:r>
              <a:rPr lang="en-US" dirty="0" err="1">
                <a:effectLst/>
              </a:rPr>
              <a:t>Aadalen</a:t>
            </a:r>
            <a:r>
              <a:rPr lang="en-US" dirty="0">
                <a:effectLst/>
              </a:rPr>
              <a:t>. “With Azure, we can improve communication between </a:t>
            </a:r>
            <a:r>
              <a:rPr lang="en-US" dirty="0" err="1">
                <a:effectLst/>
              </a:rPr>
              <a:t>Hafslund</a:t>
            </a:r>
            <a:r>
              <a:rPr lang="en-US" dirty="0">
                <a:effectLst/>
              </a:rPr>
              <a:t> and its customers.”</a:t>
            </a:r>
          </a:p>
          <a:p>
            <a:r>
              <a:rPr lang="en-US" b="1" dirty="0">
                <a:effectLst/>
              </a:rPr>
              <a:t>Gains data platform for the future</a:t>
            </a:r>
            <a:endParaRPr lang="en-US" dirty="0">
              <a:effectLst/>
            </a:endParaRPr>
          </a:p>
          <a:p>
            <a:r>
              <a:rPr lang="en-US" dirty="0">
                <a:effectLst/>
              </a:rPr>
              <a:t>In the future, </a:t>
            </a:r>
            <a:r>
              <a:rPr lang="en-US" dirty="0" err="1">
                <a:effectLst/>
              </a:rPr>
              <a:t>Hafslund</a:t>
            </a:r>
            <a:r>
              <a:rPr lang="en-US" dirty="0">
                <a:effectLst/>
              </a:rPr>
              <a:t> expects to improve energy services to a growing number of customers with its automatic metering system. It is also considering offering the invoice hotel as a service to other businesses, including those outside the energy sector. “Compared to the cost of other products on the market, it’s much easier and cheaper to run our Azure-based system,” says </a:t>
            </a:r>
            <a:r>
              <a:rPr lang="en-US" dirty="0" err="1">
                <a:effectLst/>
              </a:rPr>
              <a:t>Aadalen</a:t>
            </a:r>
            <a:r>
              <a:rPr lang="en-US" dirty="0">
                <a:effectLst/>
              </a:rPr>
              <a:t>. “So I think we’ll be able to get new customers.”</a:t>
            </a:r>
          </a:p>
          <a:p>
            <a:r>
              <a:rPr lang="en-US" dirty="0">
                <a:effectLst/>
              </a:rPr>
              <a:t>With Microsoft Azure, </a:t>
            </a:r>
            <a:r>
              <a:rPr lang="en-US" dirty="0" err="1">
                <a:effectLst/>
              </a:rPr>
              <a:t>Hafslund</a:t>
            </a:r>
            <a:r>
              <a:rPr lang="en-US" dirty="0">
                <a:effectLst/>
              </a:rPr>
              <a:t> can easily handle its own evolving requirements, as well as generate revenue from new business opportunities. He says, “Azure is a platform for meeting both our current needs and the changes that come with our business in the future.”</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763264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https://customers.microsoft.com/Pages/CustomerStory.aspx?recid=21744</a:t>
            </a:r>
          </a:p>
          <a:p>
            <a:endParaRPr lang="en-US" b="1" baseline="0" dirty="0">
              <a:latin typeface="Segoe UI Light" pitchFamily="34" charset="0"/>
            </a:endParaRPr>
          </a:p>
          <a:p>
            <a:r>
              <a:rPr lang="en-US" b="1" dirty="0">
                <a:effectLst/>
              </a:rPr>
              <a:t>The smarter smart-meter solution</a:t>
            </a:r>
          </a:p>
          <a:p>
            <a:r>
              <a:rPr lang="en-US" dirty="0">
                <a:effectLst/>
              </a:rPr>
              <a:t>Companies creating smart-meter solutions for the water industry face two big challenges: how to transmit meter data from homes to utilities, and how to help utilities crunch that enormous volume of data. Most utilities can’t afford to build private wireless networks or datacenters filled with servers and sophisticated analytical software.</a:t>
            </a:r>
          </a:p>
          <a:p>
            <a:r>
              <a:rPr lang="en-US" dirty="0">
                <a:effectLst/>
              </a:rPr>
              <a:t>Transparent Technologies (T2) of Boulder, Colorado, overcame these obstacles by devising a smarter smart-meter solution. It teamed up with Verizon Wireless to use its existing cellular network and with Microsoft to use the Microsoft Azure cloud computing platform for meter data management and analysis. With these third-party providers, T2 eliminated the major capital outlays faced by water utilities in setting up smart-meter systems.</a:t>
            </a:r>
          </a:p>
          <a:p>
            <a:r>
              <a:rPr lang="en-US" dirty="0">
                <a:effectLst/>
              </a:rPr>
              <a:t>In June 2014, Transparent Technologies launched its T2 Virtual Network solution, which are distributed by sister company </a:t>
            </a:r>
            <a:r>
              <a:rPr lang="en-US" dirty="0" err="1">
                <a:effectLst/>
              </a:rPr>
              <a:t>Metron-Farnier</a:t>
            </a:r>
            <a:r>
              <a:rPr lang="en-US" dirty="0">
                <a:effectLst/>
              </a:rPr>
              <a:t>. Within eight months the company had 150 utilities across the United States as customers, including water utilities for Cooper City, Florida, and Long Beach, California. Utilities buy T2 Innov8-VN electronic registers—the brains of the T2 smart meters—with </a:t>
            </a:r>
            <a:r>
              <a:rPr lang="en-US" dirty="0" err="1">
                <a:effectLst/>
              </a:rPr>
              <a:t>Metron</a:t>
            </a:r>
            <a:r>
              <a:rPr lang="en-US" dirty="0">
                <a:effectLst/>
              </a:rPr>
              <a:t> water meters or retrofit them to existing water meters in their communities. These devices gather water usage data from the meter and send it back to the utility via the Azure cloud.</a:t>
            </a:r>
          </a:p>
          <a:p>
            <a:r>
              <a:rPr lang="en-US" dirty="0">
                <a:effectLst/>
              </a:rPr>
              <a:t>Azure is a suite of cloud services, from virtual servers and networks to sophisticated big-data analysis capabilities to programming tools. Customers gain access to the tools and resources they need without making substantial investments in datacenters or IT staff.</a:t>
            </a:r>
          </a:p>
          <a:p>
            <a:r>
              <a:rPr lang="en-US" dirty="0">
                <a:effectLst/>
              </a:rPr>
              <a:t>For each utility, T2 sets up a highly secure, customized data collection infrastructure in Azure, which takes a couple of hours. Once the Innov8-VN registers are installed, the utility starts collecting data, yielding a smart-meter program startup time measured in days rather than years.</a:t>
            </a:r>
          </a:p>
          <a:p>
            <a:r>
              <a:rPr lang="en-US" dirty="0">
                <a:effectLst/>
              </a:rPr>
              <a:t>T2 uses multiple Azure services to receive, validate, authenticate, process, store, and secure all incoming meter data, and to communicate with the Verizon Wireless network (see “A whole development and operations stack on tap” at the end of the story for more technical details on Azure services involved). Using Azure App Service, the company creates portals for each utility and its end customers where both groups can view water consumption data. The utilities have access to a more comprehensive portal that includes additional reports, a billing interface, system status, and individual account access.</a:t>
            </a:r>
          </a:p>
          <a:p>
            <a:r>
              <a:rPr lang="en-US" b="1" dirty="0">
                <a:effectLst/>
              </a:rPr>
              <a:t>A low-cost path for utilities</a:t>
            </a:r>
          </a:p>
          <a:p>
            <a:r>
              <a:rPr lang="en-US" dirty="0">
                <a:effectLst/>
              </a:rPr>
              <a:t>The T2 Virtual Network solution gives water utilities a quick and painless path to smart metering. Benefits include:</a:t>
            </a:r>
          </a:p>
          <a:p>
            <a:r>
              <a:rPr lang="en-US" b="1" dirty="0">
                <a:effectLst/>
              </a:rPr>
              <a:t>No infrastructure to manage. </a:t>
            </a:r>
            <a:r>
              <a:rPr lang="en-US" dirty="0">
                <a:effectLst/>
              </a:rPr>
              <a:t>The T2 Virtual Network uses a meter data management system built completely in Azure, with Microsoft managing the hardware and software infrastructure. Utilities have no need to budget for servers, environmental controls, relational databases, backups, upgrades, or other on-premises IT administration. “The core competency of a water utility is delivering water, not maintaining a wireless network and datacenter,” says Mark </a:t>
            </a:r>
            <a:r>
              <a:rPr lang="en-US" dirty="0" err="1">
                <a:effectLst/>
              </a:rPr>
              <a:t>Shamley</a:t>
            </a:r>
            <a:r>
              <a:rPr lang="en-US" dirty="0">
                <a:effectLst/>
              </a:rPr>
              <a:t>, Vice President of Operations at Transparent Technologies.</a:t>
            </a:r>
          </a:p>
          <a:p>
            <a:r>
              <a:rPr lang="en-US" b="1" dirty="0">
                <a:effectLst/>
              </a:rPr>
              <a:t>More accurate and consistent billing. </a:t>
            </a:r>
            <a:r>
              <a:rPr lang="en-US" dirty="0">
                <a:effectLst/>
              </a:rPr>
              <a:t>The T2 Virtual Network fills any data holes automatically, which eliminates billing estimates, and it lets utilities arrange to have all accounts billed on the same date. This makes monthly billing much simpler.</a:t>
            </a:r>
          </a:p>
          <a:p>
            <a:r>
              <a:rPr lang="en-US" b="1" dirty="0">
                <a:effectLst/>
              </a:rPr>
              <a:t>Improved ability to influence consumption behavior. </a:t>
            </a:r>
            <a:r>
              <a:rPr lang="en-US" dirty="0">
                <a:effectLst/>
              </a:rPr>
              <a:t>When they can give consumers detailed insight into their water consumption, utilities open a channel to encourage mindful usage. “Apps related to fitness, budgeting, and many other areas have demonstrated the simple principle that if you empower people with data, they will make better decisions,” </a:t>
            </a:r>
            <a:r>
              <a:rPr lang="en-US" dirty="0" err="1">
                <a:effectLst/>
              </a:rPr>
              <a:t>Shamley</a:t>
            </a:r>
            <a:r>
              <a:rPr lang="en-US" dirty="0">
                <a:effectLst/>
              </a:rPr>
              <a:t> says. “That’s what smart-meter systems do for homeowners. They can log on to our system and see their water usage over the course of a day, week, or month, become aware of peak usage periods, and work to change their behavior.” Utility customers have been able to identify continuous leaks and have also learned new patterns of intermittent leaks and usage events previously missed or misunderstood. Utilities are now implementing end-consumer programs to promote consumer interaction with water usage data.</a:t>
            </a:r>
          </a:p>
          <a:p>
            <a:r>
              <a:rPr lang="en-US" dirty="0">
                <a:effectLst/>
              </a:rPr>
              <a:t>T2 is working on a notification engine that will send consumers email or text-message alerts to let them know about abnormal consumption patterns such as high usage, zero usage, and different types of water leaks.</a:t>
            </a:r>
          </a:p>
          <a:p>
            <a:r>
              <a:rPr lang="en-US" b="1" dirty="0">
                <a:effectLst/>
              </a:rPr>
              <a:t>Deep water-usage insights. </a:t>
            </a:r>
            <a:r>
              <a:rPr lang="en-US" dirty="0">
                <a:effectLst/>
              </a:rPr>
              <a:t>The Virtual Network system offers utilities a variety of reports on all accounts or specific groups of accounts—showing aggregated consumption, for example, or consumption in a specific neighborhood or apartment complex. The system can also identify continuous water usage, which usually indicates a leak, and it can enforce mandatory or voluntary water restrictions by monitoring regular high-usage patterns on residential accounts. Zero usage is monitored too, as it may indicate a change in resident, a seasonal vacancy, or water theft.</a:t>
            </a:r>
          </a:p>
          <a:p>
            <a:r>
              <a:rPr lang="en-US" b="1" dirty="0">
                <a:effectLst/>
              </a:rPr>
              <a:t>Big-data analytics. </a:t>
            </a:r>
            <a:r>
              <a:rPr lang="en-US" dirty="0">
                <a:effectLst/>
              </a:rPr>
              <a:t>Taking advantage of the big-data analytics software and processing power available in Azure HDInsight, T2 offers sophisticated analytics to help utilities identify revenue-sapping water loss across the system, peak usage periods (to create pricing structures), seasonal usage (to aid in long-term planning), aggregated consumption totals (to build forecasts), annual consumption statistics and flowrate analysis (to assist with maintenance planning), and much more.</a:t>
            </a:r>
          </a:p>
          <a:p>
            <a:r>
              <a:rPr lang="en-US" b="1" dirty="0">
                <a:effectLst/>
              </a:rPr>
              <a:t>Time-to-market cut in half</a:t>
            </a:r>
          </a:p>
          <a:p>
            <a:r>
              <a:rPr lang="en-US" dirty="0">
                <a:effectLst/>
              </a:rPr>
              <a:t>Transparent Technologies not only runs the Virtual Network mobile data management system in Azure, but the company also developed its solution (and the Innov8 smart meter) using the platform. The rich suite of Azure services and their ready availability sped T2’s production process. “We needed to get to market as quickly as possible with a smart-meter solution, and we needed as much flexibility as possible because water utilities differ in size,” </a:t>
            </a:r>
            <a:r>
              <a:rPr lang="en-US" dirty="0" err="1">
                <a:effectLst/>
              </a:rPr>
              <a:t>Shamley</a:t>
            </a:r>
            <a:r>
              <a:rPr lang="en-US" dirty="0">
                <a:effectLst/>
              </a:rPr>
              <a:t> says. “We needed to be able to scale up or down without a lot of administrative management.”</a:t>
            </a:r>
          </a:p>
          <a:p>
            <a:r>
              <a:rPr lang="en-US" dirty="0">
                <a:effectLst/>
              </a:rPr>
              <a:t>To build its solution, Transparent Technologies required an infrastructure that could handle big-data volume, with the potential to reach trillions of meter readings a year. It also needed ironclad data security during transmission and in storage, plus easy connectivity to existing billing and customer relationship management systems.</a:t>
            </a:r>
          </a:p>
          <a:p>
            <a:r>
              <a:rPr lang="en-US" dirty="0">
                <a:effectLst/>
              </a:rPr>
              <a:t>A cloud environment was the only approach that could meet all these needs, and T2 felt that Azure was ideal. “We looked briefly at Amazon Web Services, but Microsoft Azure has a full development platform in the cloud, in addition to servers and other infrastructure elements,” </a:t>
            </a:r>
            <a:r>
              <a:rPr lang="en-US" dirty="0" err="1">
                <a:effectLst/>
              </a:rPr>
              <a:t>Shamley</a:t>
            </a:r>
            <a:r>
              <a:rPr lang="en-US" dirty="0">
                <a:effectLst/>
              </a:rPr>
              <a:t> says. “We didn’t want to just buy server time. We needed more, and Microsoft has an incredibly rich cloud platform and road map.”</a:t>
            </a:r>
          </a:p>
          <a:p>
            <a:r>
              <a:rPr lang="en-US" dirty="0">
                <a:effectLst/>
              </a:rPr>
              <a:t>About a year into developing its Virtual Network, T2 brought in </a:t>
            </a:r>
            <a:r>
              <a:rPr lang="en-US" dirty="0" err="1">
                <a:effectLst/>
              </a:rPr>
              <a:t>Saviant</a:t>
            </a:r>
            <a:r>
              <a:rPr lang="en-US" dirty="0">
                <a:effectLst/>
              </a:rPr>
              <a:t> Consulting, an India-based member of the Microsoft Partner Network with expertise in Azure, to help with the project. “Because Azure provides an integrated development environment with ready access to servers, networks, software, and development tools, it reduces development time by about 50 percent,” says </a:t>
            </a:r>
            <a:r>
              <a:rPr lang="en-US" dirty="0" err="1">
                <a:effectLst/>
              </a:rPr>
              <a:t>Sujit</a:t>
            </a:r>
            <a:r>
              <a:rPr lang="en-US" dirty="0">
                <a:effectLst/>
              </a:rPr>
              <a:t> </a:t>
            </a:r>
            <a:r>
              <a:rPr lang="en-US" dirty="0" err="1">
                <a:effectLst/>
              </a:rPr>
              <a:t>Karpe</a:t>
            </a:r>
            <a:r>
              <a:rPr lang="en-US" dirty="0">
                <a:effectLst/>
              </a:rPr>
              <a:t>, Chief Technology Officer at </a:t>
            </a:r>
            <a:r>
              <a:rPr lang="en-US" dirty="0" err="1">
                <a:effectLst/>
              </a:rPr>
              <a:t>Saviant</a:t>
            </a:r>
            <a:r>
              <a:rPr lang="en-US" dirty="0">
                <a:effectLst/>
              </a:rPr>
              <a:t>. “That’s a phenomenal acceleration.” </a:t>
            </a:r>
            <a:r>
              <a:rPr lang="en-US" dirty="0" err="1">
                <a:effectLst/>
              </a:rPr>
              <a:t>Karpe</a:t>
            </a:r>
            <a:r>
              <a:rPr lang="en-US" dirty="0">
                <a:effectLst/>
              </a:rPr>
              <a:t> also cites the interoperability of Azure services, which eliminates the need to build connections manually.</a:t>
            </a:r>
          </a:p>
          <a:p>
            <a:r>
              <a:rPr lang="en-US" b="1" dirty="0">
                <a:effectLst/>
              </a:rPr>
              <a:t>Scalability to Internet of Things level</a:t>
            </a:r>
          </a:p>
          <a:p>
            <a:r>
              <a:rPr lang="en-US" dirty="0">
                <a:effectLst/>
              </a:rPr>
              <a:t>In addition, T2 and </a:t>
            </a:r>
            <a:r>
              <a:rPr lang="en-US" dirty="0" err="1">
                <a:effectLst/>
              </a:rPr>
              <a:t>Saviant</a:t>
            </a:r>
            <a:r>
              <a:rPr lang="en-US" dirty="0">
                <a:effectLst/>
              </a:rPr>
              <a:t> were impressed by the broad range of Azure services and their improving scalability. “When we started using Azure Storage, for example, it had a limit of 100 terabytes, but now it’s up to 500 terabytes,” says </a:t>
            </a:r>
            <a:r>
              <a:rPr lang="en-US" dirty="0" err="1">
                <a:effectLst/>
              </a:rPr>
              <a:t>Karpe</a:t>
            </a:r>
            <a:r>
              <a:rPr lang="en-US" dirty="0">
                <a:effectLst/>
              </a:rPr>
              <a:t>. “In our experience, Azure is far more scalable than other cloud platforms, and it’s getting more robust all the time. This is critical for projects like the T2 Virtual Network.”</a:t>
            </a:r>
          </a:p>
          <a:p>
            <a:r>
              <a:rPr lang="en-US" dirty="0">
                <a:effectLst/>
              </a:rPr>
              <a:t>By creating a data management system that integrates smart meters, business software, and a cellular network on a cloud platform, T2 has created an Internet of Things environment that helps utilities monitor assets to drive efficiencies. And by taking advantage of Azure scale and flexibility, T2 can easily handle a projected 300 percent annual growth rate that includes hundreds of terabytes of data, an ever-growing array of smart meters, and virtually any data source.</a:t>
            </a:r>
          </a:p>
          <a:p>
            <a:r>
              <a:rPr lang="en-US" dirty="0">
                <a:effectLst/>
              </a:rPr>
              <a:t>“A city with 500,000 water meters will generate about 15 million records per month, or 180 million records a year,” </a:t>
            </a:r>
            <a:r>
              <a:rPr lang="en-US" dirty="0" err="1">
                <a:effectLst/>
              </a:rPr>
              <a:t>Shamley</a:t>
            </a:r>
            <a:r>
              <a:rPr lang="en-US" dirty="0">
                <a:effectLst/>
              </a:rPr>
              <a:t> says. “There’s no way that a traditional datacenter environment could handle that kind of volume. Only a global cloud provider like Microsoft has the economies of scale to accommodate the billions or trillions of data records that come with an Internet of Things application like meter reading.”</a:t>
            </a:r>
          </a:p>
          <a:p>
            <a:r>
              <a:rPr lang="en-US" b="1" dirty="0">
                <a:effectLst/>
              </a:rPr>
              <a:t>Technical summary: an entire development and operations stack on tap</a:t>
            </a:r>
          </a:p>
          <a:p>
            <a:r>
              <a:rPr lang="en-US" dirty="0">
                <a:effectLst/>
              </a:rPr>
              <a:t>Transparent Technologies and its development partner, </a:t>
            </a:r>
            <a:r>
              <a:rPr lang="en-US" dirty="0" err="1">
                <a:effectLst/>
              </a:rPr>
              <a:t>Saviant</a:t>
            </a:r>
            <a:r>
              <a:rPr lang="en-US" dirty="0">
                <a:effectLst/>
              </a:rPr>
              <a:t> Consulting, took advantage of nearly the entire portfolio of Microsoft Azure services, from platform as a service (PaaS) to infrastructure as a service (IaaS).</a:t>
            </a:r>
          </a:p>
          <a:p>
            <a:r>
              <a:rPr lang="en-US" dirty="0">
                <a:effectLst/>
              </a:rPr>
              <a:t>T2 used Azure PaaS tools to obtain the servers, networks, and storage to develop its Virtual Network and Innov8 smart-meter register. The company’s T2 Virtual Network server, which was developed using Azure Cloud Services, serves as the communications front end that receives, validates, authenticates, and processes all incoming meter data.</a:t>
            </a:r>
          </a:p>
          <a:p>
            <a:r>
              <a:rPr lang="en-US" dirty="0">
                <a:effectLst/>
              </a:rPr>
              <a:t>The Azure Storage queue reduces the time required to validate the credentials of incoming meter data, thereby enhancing the battery life of Innov8 devices in the field.</a:t>
            </a:r>
          </a:p>
          <a:p>
            <a:r>
              <a:rPr lang="en-US" dirty="0">
                <a:effectLst/>
              </a:rPr>
              <a:t>Communication between the Verizon Wireless network and the Azure datacenter is performed over an </a:t>
            </a:r>
            <a:r>
              <a:rPr lang="en-US" dirty="0" err="1">
                <a:effectLst/>
              </a:rPr>
              <a:t>IPSec</a:t>
            </a:r>
            <a:r>
              <a:rPr lang="en-US" dirty="0">
                <a:effectLst/>
              </a:rPr>
              <a:t> virtual private network (VPN). The VPN provides an encrypted tunnel between the Verizon network and the Azure Virtual Network gateway. T2 recently began using Azure ExpressRoute to create private high-speed connections between Verizon and Azure datacenters.</a:t>
            </a:r>
          </a:p>
          <a:p>
            <a:r>
              <a:rPr lang="en-US" dirty="0">
                <a:effectLst/>
              </a:rPr>
              <a:t>Standard Azure security features enable role-specific access to different portals that help keep data protected in the cloud. Azure provides inherent distributed denial-of-service protection and antivirus and antimalware services for all virtual machines. It also provides network isolation, firewalls, and internal secure sockets layer (SSL) for internal networking.  All are exposed through web portals that use HTTPS.</a:t>
            </a:r>
          </a:p>
          <a:p>
            <a:r>
              <a:rPr lang="en-US" dirty="0">
                <a:effectLst/>
              </a:rPr>
              <a:t>T2 uses Azure Cloud Services worker roles for </a:t>
            </a:r>
            <a:r>
              <a:rPr lang="en-US" dirty="0" err="1">
                <a:effectLst/>
              </a:rPr>
              <a:t>nontransactional</a:t>
            </a:r>
            <a:r>
              <a:rPr lang="en-US" dirty="0">
                <a:effectLst/>
              </a:rPr>
              <a:t> data processing. A data compactor service gets data from the Azure Storage queue, processes it, and stores it. A missed-log service retrieves missed logs for any meter.</a:t>
            </a:r>
          </a:p>
          <a:p>
            <a:r>
              <a:rPr lang="en-US" dirty="0">
                <a:effectLst/>
              </a:rPr>
              <a:t>T2 uses Azure NoSQL storage (table and blob storage) to store meter data. In conjunction with careful schema design, NoSQL storage allows the high-performing T2 meter-data-management system to store huge amounts of data and access it very quickly.</a:t>
            </a:r>
          </a:p>
          <a:p>
            <a:r>
              <a:rPr lang="en-US" dirty="0">
                <a:effectLst/>
              </a:rPr>
              <a:t>For advanced analytics, Azure offers unstructured (blob) data storage and an internal Hadoop engine (Azure HDInsight). These tools give T2 the ability to develop an advanced analytics toolset for utilities.</a:t>
            </a:r>
          </a:p>
          <a:p>
            <a:r>
              <a:rPr lang="en-US" dirty="0">
                <a:effectLst/>
              </a:rPr>
              <a:t>T2 hosts domain-naming servers on Azure Virtual Machines.</a:t>
            </a:r>
          </a:p>
          <a:p>
            <a:r>
              <a:rPr lang="en-US" dirty="0">
                <a:effectLst/>
              </a:rPr>
              <a:t>“The breadth of Azure services—and their rate of improvement—is truly amazing,” says Mark </a:t>
            </a:r>
            <a:r>
              <a:rPr lang="en-US" dirty="0" err="1">
                <a:effectLst/>
              </a:rPr>
              <a:t>Shamley</a:t>
            </a:r>
            <a:r>
              <a:rPr lang="en-US" dirty="0">
                <a:effectLst/>
              </a:rPr>
              <a:t>, Vice President of Operations at Transparent Technologies. “Everything we needed to get our Virtual Network solution to market was right at hand.”</a:t>
            </a:r>
          </a:p>
          <a:p>
            <a:endParaRPr lang="en-US" b="1" baseline="0"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77424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46</a:t>
            </a:fld>
            <a:endParaRPr lang="en-US"/>
          </a:p>
        </p:txBody>
      </p:sp>
    </p:spTree>
    <p:extLst>
      <p:ext uri="{BB962C8B-B14F-4D97-AF65-F5344CB8AC3E}">
        <p14:creationId xmlns:p14="http://schemas.microsoft.com/office/powerpoint/2010/main" val="2792114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https://customers.microsoft.com/Pages/CustomerStory.aspx?recid=14392</a:t>
            </a:r>
          </a:p>
          <a:p>
            <a:endParaRPr lang="en-US" dirty="0"/>
          </a:p>
          <a:p>
            <a:r>
              <a:rPr lang="en-US" b="1" dirty="0">
                <a:effectLst/>
              </a:rPr>
              <a:t>Business Needs</a:t>
            </a:r>
          </a:p>
          <a:p>
            <a:r>
              <a:rPr lang="en-US" dirty="0">
                <a:effectLst/>
              </a:rPr>
              <a:t>How do you transform web clicks into revenue for millions of customers?</a:t>
            </a:r>
          </a:p>
          <a:p>
            <a:r>
              <a:rPr lang="en-US" dirty="0">
                <a:effectLst/>
              </a:rPr>
              <a:t>That’s one of the questions </a:t>
            </a:r>
            <a:r>
              <a:rPr lang="en-US" dirty="0" err="1">
                <a:effectLst/>
              </a:rPr>
              <a:t>Linkury</a:t>
            </a:r>
            <a:r>
              <a:rPr lang="en-US" dirty="0">
                <a:effectLst/>
              </a:rPr>
              <a:t> is trying to answer. The Israeli company’s free software monetization tools seek to make online content discovery profitable for search and social engines, publishers, and marketers worldwide.</a:t>
            </a:r>
          </a:p>
          <a:p>
            <a:r>
              <a:rPr lang="en-US" dirty="0">
                <a:effectLst/>
              </a:rPr>
              <a:t>Another big question for </a:t>
            </a:r>
            <a:r>
              <a:rPr lang="en-US" dirty="0" err="1">
                <a:effectLst/>
              </a:rPr>
              <a:t>Linkury</a:t>
            </a:r>
            <a:r>
              <a:rPr lang="en-US" dirty="0">
                <a:effectLst/>
              </a:rPr>
              <a:t> these days is how to fend off other companies offering monetization tools? To do that, </a:t>
            </a:r>
            <a:r>
              <a:rPr lang="en-US" dirty="0" err="1">
                <a:effectLst/>
              </a:rPr>
              <a:t>Linkury</a:t>
            </a:r>
            <a:r>
              <a:rPr lang="en-US" dirty="0">
                <a:effectLst/>
              </a:rPr>
              <a:t> must constantly deploy new products and features, so customers can make more money online and </a:t>
            </a:r>
            <a:r>
              <a:rPr lang="en-US" dirty="0" err="1">
                <a:effectLst/>
              </a:rPr>
              <a:t>Linkury</a:t>
            </a:r>
            <a:r>
              <a:rPr lang="en-US" dirty="0">
                <a:effectLst/>
              </a:rPr>
              <a:t> can grow its own sales and expand globally.</a:t>
            </a:r>
          </a:p>
          <a:p>
            <a:r>
              <a:rPr lang="en-US" dirty="0">
                <a:effectLst/>
              </a:rPr>
              <a:t>But there’s one thing preventing </a:t>
            </a:r>
            <a:r>
              <a:rPr lang="en-US" dirty="0" err="1">
                <a:effectLst/>
              </a:rPr>
              <a:t>Linkury</a:t>
            </a:r>
            <a:r>
              <a:rPr lang="en-US" dirty="0">
                <a:effectLst/>
              </a:rPr>
              <a:t> from answering these questions more effectively: the lack of an actual IT staff. As surprising as that is, it’s part of the organization’s strategy. “Keeping our IT infrastructure lean is a high priority,” confirms Kobi Eldar, CTO of </a:t>
            </a:r>
            <a:r>
              <a:rPr lang="en-US" dirty="0" err="1">
                <a:effectLst/>
              </a:rPr>
              <a:t>Linkury</a:t>
            </a:r>
            <a:r>
              <a:rPr lang="en-US" dirty="0">
                <a:effectLst/>
              </a:rPr>
              <a:t>. In fact, most of the firm’s employees work in R&amp;D, with just one staff member—a developer—spending time on server IT management.</a:t>
            </a:r>
          </a:p>
          <a:p>
            <a:r>
              <a:rPr lang="en-US" dirty="0">
                <a:effectLst/>
              </a:rPr>
              <a:t>While cost-effective, that strategy was making life difficult for the company as business continued to grow. “We’re growing fast, and we were starting to get some serious traffic on customer apps. We needed better back-end technology to scale to meet that growth,” Eldar says. “But we didn’t have dedicated staff to manage the sort of robust new infrastructure we needed to put in place.”</a:t>
            </a:r>
          </a:p>
          <a:p>
            <a:endParaRPr lang="en-US" dirty="0"/>
          </a:p>
          <a:p>
            <a:r>
              <a:rPr lang="en-US" dirty="0">
                <a:effectLst/>
              </a:rPr>
              <a:t>Excited about its decision to use Azure, </a:t>
            </a:r>
            <a:r>
              <a:rPr lang="en-US" dirty="0" err="1">
                <a:effectLst/>
              </a:rPr>
              <a:t>Linkury</a:t>
            </a:r>
            <a:r>
              <a:rPr lang="en-US" dirty="0">
                <a:effectLst/>
              </a:rPr>
              <a:t> implemented a virtual network of several Azure instances in different regions across the globe. It also deployed several cloud services built on Windows Communication Foundation, and blob storage containers—all in Azure. In addition, the company has built an extensive framework on top of Azure, including around 50 cloud services, more than 100 server instances, dozens of websites, and several Apache Hadoop clusters.</a:t>
            </a:r>
          </a:p>
          <a:p>
            <a:r>
              <a:rPr lang="en-US" b="1" dirty="0">
                <a:effectLst/>
              </a:rPr>
              <a:t>Benefits</a:t>
            </a:r>
          </a:p>
          <a:p>
            <a:r>
              <a:rPr lang="en-US" b="1" dirty="0">
                <a:effectLst/>
              </a:rPr>
              <a:t>Analyzing Millions of Records Daily </a:t>
            </a:r>
            <a:endParaRPr lang="en-US" dirty="0">
              <a:effectLst/>
            </a:endParaRPr>
          </a:p>
          <a:p>
            <a:r>
              <a:rPr lang="en-US" dirty="0" err="1">
                <a:effectLst/>
              </a:rPr>
              <a:t>Linkury</a:t>
            </a:r>
            <a:r>
              <a:rPr lang="en-US" dirty="0">
                <a:effectLst/>
              </a:rPr>
              <a:t> had other ideas for Azure beyond scalability. Specifically, it wanted to use the Azure HDInsight service, a big data solution built on the Apache Hadoop open-source framework, to get better analysis from the massive amounts of customer data. “We process about 150 million events of web traffic every day, and store more than 1 terabyte per month in our SQL Server database,” says Eldar. “Some of that is data being generated is information around applications being installed or uninstalled, and some of it is user metadata such as information regarding the interaction of users with our products, device properties, or behavioral profiles . We wanted to analyze all of it to make more-informed decisions such as how to target customers with relevant online advertisements.”</a:t>
            </a:r>
          </a:p>
          <a:p>
            <a:r>
              <a:rPr lang="en-US" dirty="0">
                <a:effectLst/>
              </a:rPr>
              <a:t>Using Azure HDInsight, </a:t>
            </a:r>
            <a:r>
              <a:rPr lang="en-US" dirty="0" err="1">
                <a:effectLst/>
              </a:rPr>
              <a:t>Linkury</a:t>
            </a:r>
            <a:r>
              <a:rPr lang="en-US" dirty="0">
                <a:effectLst/>
              </a:rPr>
              <a:t> processes billions of user records and delivers that unstructured data to its business intelligence (BI) analysts each day via several BI visualization tools including Microsoft Excel. The analysts can then view BI reports on the data that reveal detailed information about system users, such as their location or usage patterns. </a:t>
            </a:r>
            <a:r>
              <a:rPr lang="en-US" dirty="0" err="1">
                <a:effectLst/>
              </a:rPr>
              <a:t>Linkury</a:t>
            </a:r>
            <a:r>
              <a:rPr lang="en-US" dirty="0">
                <a:effectLst/>
              </a:rPr>
              <a:t> is also using Apache Storm, an open-source computation system, to gain real-time analysis of customer websites. “Again, because we don’t have an IT team, we didn’t want to create our own Hadoop implementation and then try to manage that,” Eldar says. “With Azure HDInsight, we can get Hadoop analytics without worrying about the infrastructure, so our employees can focus entirely on the data and learning how to better our business.”</a:t>
            </a:r>
          </a:p>
          <a:p>
            <a:r>
              <a:rPr lang="en-US" b="1" dirty="0">
                <a:effectLst/>
              </a:rPr>
              <a:t>Scaling New Heights</a:t>
            </a:r>
            <a:endParaRPr lang="en-US" dirty="0">
              <a:effectLst/>
            </a:endParaRPr>
          </a:p>
          <a:p>
            <a:r>
              <a:rPr lang="en-US" dirty="0" err="1">
                <a:effectLst/>
              </a:rPr>
              <a:t>Linkury</a:t>
            </a:r>
            <a:r>
              <a:rPr lang="en-US" dirty="0">
                <a:effectLst/>
              </a:rPr>
              <a:t> now has the ability to scale on demand to better meet traffic growth on its network. “That’s important because we can easily support all the new network traffic, but we had sort of lost control of the data with our previous solution,” says Eldar. “We had gained a lot of traffic, but we couldn’t really manage and analyze the data in real time. Now we have regained control, which means, for example, that we can spend more time analyzing fraud or ad campaigns that are performing poorly.”</a:t>
            </a:r>
          </a:p>
          <a:p>
            <a:r>
              <a:rPr lang="en-US" dirty="0">
                <a:effectLst/>
              </a:rPr>
              <a:t>With Azure, </a:t>
            </a:r>
            <a:r>
              <a:rPr lang="en-US" dirty="0" err="1">
                <a:effectLst/>
              </a:rPr>
              <a:t>Linkury</a:t>
            </a:r>
            <a:r>
              <a:rPr lang="en-US" dirty="0">
                <a:effectLst/>
              </a:rPr>
              <a:t> also saves money by paying only for the resources it’s using. “We control the exact amount of compute power we need by using Azure for our critical workloads,” says Eldar. “It wouldn’t be easy to do that with private hosting and dedicated servers. Not to mention we’re probably paying only 50 percent of the costs we’d be paying if we had to keep dedicated IT staff to support all this.”</a:t>
            </a:r>
          </a:p>
          <a:p>
            <a:r>
              <a:rPr lang="en-US" b="1" dirty="0">
                <a:effectLst/>
              </a:rPr>
              <a:t>More Time to Innovate</a:t>
            </a:r>
            <a:endParaRPr lang="en-US" dirty="0">
              <a:effectLst/>
            </a:endParaRPr>
          </a:p>
          <a:p>
            <a:r>
              <a:rPr lang="en-US" dirty="0">
                <a:effectLst/>
              </a:rPr>
              <a:t>Because it isn’t spending time managing servers, </a:t>
            </a:r>
            <a:r>
              <a:rPr lang="en-US" dirty="0" err="1">
                <a:effectLst/>
              </a:rPr>
              <a:t>Linkury</a:t>
            </a:r>
            <a:r>
              <a:rPr lang="en-US" dirty="0">
                <a:effectLst/>
              </a:rPr>
              <a:t> can put more time into innovating and creating new software features for customers. “We’ve been able to decouple servers and infrastructure from our critical R&amp;D work with Azure,” says Eldar. “So instead of worrying about back-end stuff, we can deliver more features and products, which ultimately is how we can compete.”</a:t>
            </a:r>
          </a:p>
          <a:p>
            <a:r>
              <a:rPr lang="en-US" b="1" dirty="0">
                <a:effectLst/>
              </a:rPr>
              <a:t>Gaining Better Business Insights</a:t>
            </a:r>
            <a:endParaRPr lang="en-US" dirty="0">
              <a:effectLst/>
            </a:endParaRPr>
          </a:p>
          <a:p>
            <a:r>
              <a:rPr lang="en-US" dirty="0" err="1">
                <a:effectLst/>
              </a:rPr>
              <a:t>Linkury</a:t>
            </a:r>
            <a:r>
              <a:rPr lang="en-US" dirty="0">
                <a:effectLst/>
              </a:rPr>
              <a:t> is also able to get important new insights from its HDInsight solution, which the BI team can use to gain new knowledge about the company’s business. “We’re using the analysis we get from Azure HDInsight to see how many active users we have in each country, to drill down into how many people are installing and uninstalling the application, and even to assess the lifetime value of our users to the overall business,” says Eldar.</a:t>
            </a:r>
          </a:p>
          <a:p>
            <a:r>
              <a:rPr lang="en-US" dirty="0">
                <a:effectLst/>
              </a:rPr>
              <a:t>The company’s BI team also has a new ability to make data mining queries much more complex. “We can definitely increase the complexity of our queries with Azure HDInsight, so, for example, our BI staff can query the data itself to look for correlations between users,” says Eldar. “We can come up with better answers and help our analysts ask the exact questions they want to ask of the data.”</a:t>
            </a:r>
          </a:p>
          <a:p>
            <a:r>
              <a:rPr lang="en-US" b="1" dirty="0">
                <a:effectLst/>
              </a:rPr>
              <a:t>Getting the Most out of Every Dollar</a:t>
            </a:r>
            <a:endParaRPr lang="en-US" dirty="0">
              <a:effectLst/>
            </a:endParaRPr>
          </a:p>
          <a:p>
            <a:r>
              <a:rPr lang="en-US" dirty="0">
                <a:effectLst/>
              </a:rPr>
              <a:t>Finally, the company can get more for its money when it comes to managing online campaigns for customers. For instance, </a:t>
            </a:r>
            <a:r>
              <a:rPr lang="en-US" dirty="0" err="1">
                <a:effectLst/>
              </a:rPr>
              <a:t>Linkury</a:t>
            </a:r>
            <a:r>
              <a:rPr lang="en-US" dirty="0">
                <a:effectLst/>
              </a:rPr>
              <a:t> regularly buys contextual ads related to users’ interest and searches. “We manage a large media budget that shifts a lot between different campaigns and distribution channels,” says Eldar. “Microsoft Azure gives us better tools to analyze all that information, so we can control our spending and really get the most out of each dollar that’s going out.”</a:t>
            </a:r>
          </a:p>
          <a:p>
            <a:r>
              <a:rPr lang="en-US" dirty="0">
                <a:effectLst/>
              </a:rPr>
              <a:t>And by freeing its developers from being concerned about infrastructure management, the company can spend more time building the new products and features that it hopes will keep customers coming back. “We have a lot more time to focus on R&amp;D now, and with the data analysis we’re getting from Azure HDInsight, we can easily see the areas we need to improve,” says Eldar. “That means we can deliver more-targeted applications that help our customers generate more revenue. That’s what it’s all about.”</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283239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1"/>
                </a:solidFill>
              </a:rPr>
              <a:t>If you have any questions on any of the customer stories, please contact Oliver Chiu</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48</a:t>
            </a:fld>
            <a:endParaRPr lang="en-US"/>
          </a:p>
        </p:txBody>
      </p:sp>
    </p:spTree>
    <p:extLst>
      <p:ext uri="{BB962C8B-B14F-4D97-AF65-F5344CB8AC3E}">
        <p14:creationId xmlns:p14="http://schemas.microsoft.com/office/powerpoint/2010/main" val="2193062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https://customers.microsoft.com/Pages/CustomerStory.aspx?recid=15569</a:t>
            </a:r>
          </a:p>
          <a:p>
            <a:endParaRPr lang="en-US" dirty="0"/>
          </a:p>
          <a:p>
            <a:r>
              <a:rPr lang="en-US" dirty="0">
                <a:effectLst/>
              </a:rPr>
              <a:t>While the company is investing in many cloud solutions, several stand out: Azure Search, which JLL uses to power its commercial property listings site to help tenants find office, industrial, and retail space in 42 countries; and an Azure big data solution, which helps global employees and customers better analyze local market data. And in the future, JLL expects to gain new insights from Azure predictive learning.</a:t>
            </a:r>
          </a:p>
          <a:p>
            <a:r>
              <a:rPr lang="en-US" b="1" dirty="0">
                <a:effectLst/>
              </a:rPr>
              <a:t>Seeking to Differentiate Through Search</a:t>
            </a:r>
          </a:p>
          <a:p>
            <a:r>
              <a:rPr lang="en-US" dirty="0">
                <a:effectLst/>
              </a:rPr>
              <a:t>It’s often said that all real estate is local. Whether residential or commercial, property prices and sales trends can vary widely from region to region, and even from street to street within the same city.</a:t>
            </a:r>
          </a:p>
          <a:p>
            <a:endParaRPr lang="en-US" dirty="0"/>
          </a:p>
          <a:p>
            <a:r>
              <a:rPr lang="en-US" b="1" dirty="0">
                <a:effectLst/>
              </a:rPr>
              <a:t>Getting Deeper Insight into Local Real Estate Markets</a:t>
            </a:r>
          </a:p>
          <a:p>
            <a:r>
              <a:rPr lang="en-US" dirty="0">
                <a:effectLst/>
              </a:rPr>
              <a:t>During the time it was evaluating Azure Search, JLL also realized that the Azure cloud platform might be able to meet its growing needs for faster time-to-market and new data insights. “We have tons of internal sales and trend data specific to individual markets,” says Lombardo. “At the same time, we have external data from many publicly available sources, including demographics as well as crime and labor statistics. But it took us so much time to gather all this data, transform it, and put it into temporary databases. We wanted to give our local teams analytical tools so they could easily integrate the data.”</a:t>
            </a:r>
          </a:p>
          <a:p>
            <a:r>
              <a:rPr lang="en-US" dirty="0">
                <a:effectLst/>
              </a:rPr>
              <a:t>To determine how the cloud could help it get better analytics on its data, JLL turned to Microsoft. “We wanted to see how we could use the cloud to get better analytics on our data, so we approached Microsoft Data Scientists for help,” </a:t>
            </a:r>
            <a:r>
              <a:rPr lang="en-US" dirty="0" err="1">
                <a:effectLst/>
              </a:rPr>
              <a:t>Potineni</a:t>
            </a:r>
            <a:r>
              <a:rPr lang="en-US" dirty="0">
                <a:effectLst/>
              </a:rPr>
              <a:t> says. The team suggested that JLL take advantage of Azure HDInsight, which deploys Apache Hadoop clusters in the cloud and offers a framework for analyzing and reporting on big data.</a:t>
            </a:r>
          </a:p>
          <a:p>
            <a:r>
              <a:rPr lang="en-US" b="1" dirty="0">
                <a:effectLst/>
              </a:rPr>
              <a:t>Mashing Up the Data </a:t>
            </a:r>
            <a:endParaRPr lang="en-US" dirty="0">
              <a:effectLst/>
            </a:endParaRPr>
          </a:p>
          <a:p>
            <a:r>
              <a:rPr lang="en-US" dirty="0">
                <a:effectLst/>
              </a:rPr>
              <a:t>Microsoft Data Scientists collected data from four sources: two internal, proprietary JLL sources that included leasing statistics; and two data sets from external data providers that give the company current information about the real estate market. The team loaded all four data sets onto HDInsight. It also created Hive tables and queries that allowed JLL users to query data directly on Hadoop. In addition, JLL employees can use Power View in Excel and Power Query in Excel to view this combined data and get answers about the business in each local market. Lombardo says, “We’re able to unleash this technology against a lot of semi-structured data and create clusters that navigate through millions of data records, internally and externally.”</a:t>
            </a:r>
          </a:p>
          <a:p>
            <a:r>
              <a:rPr lang="en-US" b="1" dirty="0">
                <a:effectLst/>
              </a:rPr>
              <a:t>Empowering Local Teams</a:t>
            </a:r>
            <a:endParaRPr lang="en-US" dirty="0">
              <a:effectLst/>
            </a:endParaRPr>
          </a:p>
          <a:p>
            <a:r>
              <a:rPr lang="en-US" dirty="0">
                <a:effectLst/>
              </a:rPr>
              <a:t>By simplifying the integration and extraction of data with HDInsight, the company gives both global employees and customers the ability to easily analyze local market data, such as lease and sales trends and demographics. “Once the basic solution was set up in HDInsight, all our employees had to do was drag data into Power View or Power Query, instead of having to massage those files first,” says </a:t>
            </a:r>
            <a:r>
              <a:rPr lang="en-US" dirty="0" err="1">
                <a:effectLst/>
              </a:rPr>
              <a:t>Potineni</a:t>
            </a:r>
            <a:r>
              <a:rPr lang="en-US" dirty="0">
                <a:effectLst/>
              </a:rPr>
              <a:t>. “And they can also easily query semi-structured data, which they couldn’t do before. Now, local teams can slice and dice the data any way they want. They can look at real estate activity by geography, industry, or other factors. And our customers can do it, too, using the same tools.”</a:t>
            </a:r>
          </a:p>
          <a:p>
            <a:r>
              <a:rPr lang="en-US" b="1" dirty="0">
                <a:effectLst/>
              </a:rPr>
              <a:t>Answering Critical Questions</a:t>
            </a:r>
            <a:endParaRPr lang="en-US" dirty="0">
              <a:effectLst/>
            </a:endParaRPr>
          </a:p>
          <a:p>
            <a:r>
              <a:rPr lang="en-US" dirty="0">
                <a:effectLst/>
              </a:rPr>
              <a:t>With the ability to quickly and easily analyze data from multiple sources, JLL global teams are finding new business insights. “With Azure HDInsight, we can mash up internal and external data and analyze it quickly to find out where vacancy rates are headed, if tenants are overpaying or underpaying for a property, or if a market is more favorable for renters or for landlords,” says </a:t>
            </a:r>
            <a:r>
              <a:rPr lang="en-US" dirty="0" err="1">
                <a:effectLst/>
              </a:rPr>
              <a:t>Potineni</a:t>
            </a:r>
            <a:r>
              <a:rPr lang="en-US" dirty="0">
                <a:effectLst/>
              </a:rPr>
              <a:t>.</a:t>
            </a:r>
          </a:p>
          <a:p>
            <a:r>
              <a:rPr lang="en-US" dirty="0">
                <a:effectLst/>
              </a:rPr>
              <a:t>Armed with that information, the company’s global teams can better target local investors. “By taking the public property transaction data out there and augmenting it with what we know about our customers, we can understand their behavior and buying patterns better,” says </a:t>
            </a:r>
            <a:r>
              <a:rPr lang="en-US" dirty="0" err="1">
                <a:effectLst/>
              </a:rPr>
              <a:t>Potineni</a:t>
            </a:r>
            <a:r>
              <a:rPr lang="en-US" dirty="0">
                <a:effectLst/>
              </a:rPr>
              <a:t>. “That helps us target them with investment opportunities that are more applicable to their buying patterns, as opposed to unleashing everything we have in stock on them. It’s another competitive advantage for us, because our teams can be more focused on the local needs of investors.”</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70470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https://customers.microsoft.com/Pages/CustomerStory.aspx?recid=11257</a:t>
            </a:r>
          </a:p>
          <a:p>
            <a:r>
              <a:rPr lang="en-US" b="1" dirty="0">
                <a:latin typeface="Segoe UI Light" pitchFamily="34" charset="0"/>
              </a:rPr>
              <a:t>Video: https://www.youtube.com/watch?v=fN8Cixcc5yg</a:t>
            </a:r>
          </a:p>
          <a:p>
            <a:endParaRPr lang="en-US" b="1" dirty="0">
              <a:latin typeface="Segoe UI Light" pitchFamily="34" charset="0"/>
            </a:endParaRPr>
          </a:p>
          <a:p>
            <a:r>
              <a:rPr lang="en-US" b="1" dirty="0">
                <a:effectLst/>
              </a:rPr>
              <a:t>Business Challenge</a:t>
            </a:r>
          </a:p>
          <a:p>
            <a:r>
              <a:rPr lang="en-US" dirty="0">
                <a:effectLst/>
              </a:rPr>
              <a:t>In 2010, Marc Lore sold his company </a:t>
            </a:r>
            <a:r>
              <a:rPr lang="en-US" dirty="0" err="1">
                <a:effectLst/>
              </a:rPr>
              <a:t>Quidsi</a:t>
            </a:r>
            <a:r>
              <a:rPr lang="en-US" dirty="0">
                <a:effectLst/>
              </a:rPr>
              <a:t> (which ran e-retailing sites like Diapers.com and Soap.com) to Amazon for $550 million. Four years later, Marc is competing against Amazon directly—with the creation of a new online marketplace called Jet.com.</a:t>
            </a:r>
          </a:p>
          <a:p>
            <a:r>
              <a:rPr lang="en-US" dirty="0">
                <a:effectLst/>
              </a:rPr>
              <a:t>There are many reasons to think that Lore might just pull it off. For one, Jet is using an innovative pricing engine that works to reduce or eliminate costs in the e-commerce value chain, especially fulfillment costs and marketplace commissions.</a:t>
            </a:r>
          </a:p>
          <a:p>
            <a:r>
              <a:rPr lang="en-US" dirty="0">
                <a:effectLst/>
              </a:rPr>
              <a:t>“Our pricing engine will continually work out the most cost-effective way to fulfill an order from merchant locations closest to the consumer,’ explains Lore, Co-Founder and CEO of Jet. “The engine will also figure out which merchants can fulfill most cheaply by putting multiple requested items into one shipment. And so we can cut probably 10 percent of a cost of a typical e-commerce transaction just by being smarter about fulfillment.”</a:t>
            </a:r>
          </a:p>
          <a:p>
            <a:r>
              <a:rPr lang="en-US" dirty="0">
                <a:effectLst/>
              </a:rPr>
              <a:t>With a value proposition like that, the company is confidently looking forward to explosive growth. “We want to be one of the leading e-commerce destinations in a very short period of time—18 to 36 months,” says Mike Hanrahan, CTO at Jet.</a:t>
            </a:r>
          </a:p>
          <a:p>
            <a:r>
              <a:rPr lang="en-US" dirty="0">
                <a:effectLst/>
              </a:rPr>
              <a:t>Next step: find the right cloud partner to support the company’s ambitious growth plan. “We realized that we simply did not have the resources to build and manage the kind of datacenters and development infrastructure to meet our growth strategy,” says Hanrahan. “So we quickly decided on a cloud model.”</a:t>
            </a:r>
          </a:p>
          <a:p>
            <a:r>
              <a:rPr lang="en-US" b="1" dirty="0">
                <a:effectLst/>
              </a:rPr>
              <a:t>Solution</a:t>
            </a:r>
          </a:p>
          <a:p>
            <a:r>
              <a:rPr lang="en-US" dirty="0">
                <a:effectLst/>
              </a:rPr>
              <a:t>The decision to work with Microsoft Azure was driven, in part, by the .NET development platform—and Visual F# in particular—which was a good fit with the </a:t>
            </a:r>
            <a:r>
              <a:rPr lang="en-US" dirty="0" err="1">
                <a:effectLst/>
              </a:rPr>
              <a:t>microservices</a:t>
            </a:r>
            <a:r>
              <a:rPr lang="en-US" dirty="0">
                <a:effectLst/>
              </a:rPr>
              <a:t> architecture used to build Jet. As Hanrahan explains, “The event-driven, </a:t>
            </a:r>
            <a:r>
              <a:rPr lang="en-US" dirty="0" err="1">
                <a:effectLst/>
              </a:rPr>
              <a:t>microservices</a:t>
            </a:r>
            <a:r>
              <a:rPr lang="en-US" dirty="0">
                <a:effectLst/>
              </a:rPr>
              <a:t> paradigm eliminated a lot of the overhead that comes with a service-oriented architecture such as Amazon uses, meaning that everyone can build all their systems in parallel and then publish and subscribe to an event bus. We found that F# works very well with this paradigm, especially the immutable data streams that are a key part of our </a:t>
            </a:r>
            <a:r>
              <a:rPr lang="en-US" dirty="0" err="1">
                <a:effectLst/>
              </a:rPr>
              <a:t>microservices</a:t>
            </a:r>
            <a:r>
              <a:rPr lang="en-US" dirty="0">
                <a:effectLst/>
              </a:rPr>
              <a:t> architecture.”</a:t>
            </a:r>
          </a:p>
          <a:p>
            <a:r>
              <a:rPr lang="en-US" dirty="0">
                <a:effectLst/>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p>
          <a:p>
            <a:r>
              <a:rPr lang="en-US" dirty="0">
                <a:effectLst/>
              </a:rPr>
              <a:t>Jet also has many open-source middleware components, which it runs on Azure Virtual Machines, including </a:t>
            </a:r>
            <a:r>
              <a:rPr lang="en-US" dirty="0" err="1">
                <a:effectLst/>
              </a:rPr>
              <a:t>Elasticsearch</a:t>
            </a:r>
            <a:r>
              <a:rPr lang="en-US" dirty="0">
                <a:effectLst/>
              </a:rPr>
              <a:t>, </a:t>
            </a:r>
            <a:r>
              <a:rPr lang="en-US" dirty="0" err="1">
                <a:effectLst/>
              </a:rPr>
              <a:t>RedisLabs</a:t>
            </a:r>
            <a:r>
              <a:rPr lang="en-US" dirty="0">
                <a:effectLst/>
              </a:rPr>
              <a:t>, Hadoop, and Event Store—an open-source event-sourcing data store. Jet is taking advantage of several other Azure services to streamline its development processes. For example, to make it easier for merchant partners to integrate with the platform, it has created a developer portal for its APIs using Azure API Management.</a:t>
            </a:r>
          </a:p>
          <a:p>
            <a:r>
              <a:rPr lang="en-US" dirty="0">
                <a:effectLst/>
              </a:rPr>
              <a:t>Jet is also using Azure Key Vault to store encryption keys as well as Azure Application Insights, which will provide real-time alerts to its developers to help them identify and triage problems as they occur. Application Insights also enables Jet to learn, in real time, how customers are using their application, so they can implement an agile build-measure-learn cycle.</a:t>
            </a:r>
          </a:p>
          <a:p>
            <a:r>
              <a:rPr lang="en-US" dirty="0">
                <a:effectLst/>
              </a:rPr>
              <a:t>“Being able to leverage so many off-the-shelf services and tools from Azure enabled us to go from zero to a full- fledged e-commerce marketplace in just about 12 months. That same system would have taken us at least two years to build on our own, plus capex costs,” says Hanrahan.</a:t>
            </a:r>
          </a:p>
          <a:p>
            <a:r>
              <a:rPr lang="en-US" dirty="0">
                <a:effectLst/>
              </a:rPr>
              <a:t>The company also relies on other Microsoft cloud services to run its day-to-day business, including Office 365 and Azure Active Directory. In fact, Jet’s entire operation is now run in the cloud using Azure. “We have no servers at all onsite right now, not a single one,” says Hanrahan.</a:t>
            </a:r>
          </a:p>
          <a:p>
            <a:r>
              <a:rPr lang="en-US" b="1" dirty="0">
                <a:effectLst/>
              </a:rPr>
              <a:t>Benefits</a:t>
            </a:r>
          </a:p>
          <a:p>
            <a:r>
              <a:rPr lang="en-US" dirty="0">
                <a:effectLst/>
              </a:rPr>
              <a:t>Working with Microsoft Azure cloud services has provided Jet with a level of flexibility and scalability that has been critical to its aggressive development schedule.</a:t>
            </a:r>
          </a:p>
          <a:p>
            <a:r>
              <a:rPr lang="en-US" b="1" dirty="0">
                <a:effectLst/>
              </a:rPr>
              <a:t>Moving from code to production in minutes.</a:t>
            </a:r>
            <a:endParaRPr lang="en-US" dirty="0">
              <a:effectLst/>
            </a:endParaRPr>
          </a:p>
          <a:p>
            <a:r>
              <a:rPr lang="en-US" dirty="0">
                <a:effectLst/>
              </a:rPr>
              <a:t>By using App Service for its consumer front end, Jet has been able to dramatically streamline its development process, so that it can build, deploy, and scale consumer-grade web apps more rapidly. As Hanrahan says, “We’ve been able to get our critical code through our CI/CD process in a couple of minutes using App Service.”</a:t>
            </a:r>
          </a:p>
          <a:p>
            <a:r>
              <a:rPr lang="en-US" b="1" dirty="0">
                <a:effectLst/>
              </a:rPr>
              <a:t>Scaling automatically to meet customer demand </a:t>
            </a:r>
            <a:endParaRPr lang="en-US" dirty="0">
              <a:effectLst/>
            </a:endParaRPr>
          </a:p>
          <a:p>
            <a:r>
              <a:rPr lang="en-US" dirty="0">
                <a:effectLst/>
              </a:rPr>
              <a:t>As with any popular e-retailing site, Jet requires extremely rapid and flexible scaling based on ever-changing customer traffic. To streamline this process, Jet was able to set up auto-scaling on both PaaS servers and App Service to scale its servers based on load or schedule. “Because both PaaS and App Service scale automatically for us, we are able to throw as many machines as we need at the front end, when we need them,” says Hanrahan.</a:t>
            </a:r>
          </a:p>
          <a:p>
            <a:r>
              <a:rPr lang="en-US" b="1" dirty="0">
                <a:effectLst/>
              </a:rPr>
              <a:t>Accommodating rapidly growing storage requirements </a:t>
            </a:r>
            <a:endParaRPr lang="en-US" dirty="0">
              <a:effectLst/>
            </a:endParaRPr>
          </a:p>
          <a:p>
            <a:r>
              <a:rPr lang="en-US" dirty="0">
                <a:effectLst/>
              </a:rPr>
              <a:t>As the company grows, Azure provides a wide range of storage options to handle virtually any amount of data. “Right now our data warehouse sits in a SQL Server instance, but we will be augmenting that using HD Insight,” says Hanrahan. Azure HDInsight is designed to handle any amount of data, scaling from terabytes to petabytes on demand.</a:t>
            </a:r>
          </a:p>
          <a:p>
            <a:r>
              <a:rPr lang="en-US" dirty="0">
                <a:effectLst/>
              </a:rPr>
              <a:t>With Azure, Jet has created a cloud infrastructure that’s ready to meet the company’s most ambitious growth plans. “To be one of the best e-commerce destinations in the US, we will have to handle millions of customers, placing tens of thousands of orders a day. That requires a top-class e-commerce system built on a flexible, open cloud platform. That is exactly what we got with Azure,” says Hanrahan.</a:t>
            </a:r>
          </a:p>
          <a:p>
            <a:endParaRPr lang="en-US" b="1"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356214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50</a:t>
            </a:fld>
            <a:endParaRPr lang="en-US"/>
          </a:p>
        </p:txBody>
      </p:sp>
    </p:spTree>
    <p:extLst>
      <p:ext uri="{BB962C8B-B14F-4D97-AF65-F5344CB8AC3E}">
        <p14:creationId xmlns:p14="http://schemas.microsoft.com/office/powerpoint/2010/main" val="182834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Pier 1 Imports</a:t>
            </a:r>
            <a:r>
              <a:rPr lang="en-US" baseline="0" dirty="0"/>
              <a:t>: https://www.youtube.com/watch?v=abci_fMcPls</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6</a:t>
            </a:fld>
            <a:endParaRPr lang="en-US"/>
          </a:p>
        </p:txBody>
      </p:sp>
    </p:spTree>
    <p:extLst>
      <p:ext uri="{BB962C8B-B14F-4D97-AF65-F5344CB8AC3E}">
        <p14:creationId xmlns:p14="http://schemas.microsoft.com/office/powerpoint/2010/main" val="187922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3"/>
              </a:rPr>
              <a:t>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3"/>
              </a:rPr>
              <a:t>http://customers.microsoft.com/Pages/CustomerStory.aspx?recid=18294</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http://news.microsoft.com/features/tabletop-tablets-provide-a-better-experience-for-diners-and-valuable-data-for-restaurants/#sm.001infnay13c3dka11c2efuir240m</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Video: </a:t>
            </a:r>
          </a:p>
          <a:p>
            <a:r>
              <a:rPr lang="en-US" dirty="0">
                <a:latin typeface="Segoe UI Light" pitchFamily="34" charset="0"/>
              </a:rPr>
              <a:t>https://www.youtube.com/watch?v=UPpTVbd1E6Q</a:t>
            </a:r>
          </a:p>
          <a:p>
            <a:endParaRPr lang="en-US" dirty="0">
              <a:latin typeface="Segoe UI Light" pitchFamily="34" charset="0"/>
            </a:endParaRPr>
          </a:p>
          <a:p>
            <a:r>
              <a:rPr lang="en-US" dirty="0"/>
              <a:t>What would make your next restaurant meal more enjoyable? Someone to recommend a rosé or entertain the kids? Or maybe a way to pay the bill without waiting for the waiter? The tabletop platform from fast-growing </a:t>
            </a:r>
            <a:r>
              <a:rPr lang="en-US" dirty="0" err="1"/>
              <a:t>Ziosk</a:t>
            </a:r>
            <a:r>
              <a:rPr lang="en-US" dirty="0"/>
              <a:t>® does all that—and now it’s set to do something more: Using Microsoft big data and cloud technologies, it’ll predict your preferences and serve them up as part of a better dining experience. The goal is to create personalized experiences that result in happier guests and more business for restaurants. </a:t>
            </a:r>
          </a:p>
          <a:p>
            <a:endParaRPr lang="en-US" dirty="0">
              <a:latin typeface="Segoe UI Light" pitchFamily="34" charset="0"/>
            </a:endParaRPr>
          </a:p>
          <a:p>
            <a:r>
              <a:rPr lang="en-US" b="1" dirty="0">
                <a:effectLst/>
              </a:rPr>
              <a:t>Finding the key to greater guest satisfaction</a:t>
            </a:r>
          </a:p>
          <a:p>
            <a:r>
              <a:rPr lang="en-US" dirty="0">
                <a:effectLst/>
              </a:rPr>
              <a:t>Go into a casual-dining restaurant in the US, and the chances are good, and getting better, that there’ll be a </a:t>
            </a:r>
            <a:r>
              <a:rPr lang="en-US" dirty="0" err="1">
                <a:effectLst/>
              </a:rPr>
              <a:t>Ziosk</a:t>
            </a:r>
            <a:r>
              <a:rPr lang="en-US" dirty="0">
                <a:effectLst/>
              </a:rPr>
              <a:t> tablet at your table. Restaurant guests can use the devices—which are in 1,400 restaurants at the start of 2015, up from just 400 a year earlier—to view menu items, play games, watch news and entertainment, order food and beverages, and pay when they’re ready via a built-in credit-card reader.</a:t>
            </a:r>
          </a:p>
          <a:p>
            <a:r>
              <a:rPr lang="en-US" dirty="0">
                <a:effectLst/>
              </a:rPr>
              <a:t>Using the tablets, guests can make their dining experience more enjoyable. They have a ready source of tableside entertainment and dining suggestions, and can order and pay their checks when they’re ready, rather than having to flag down their waiters. Restaurants get a way to improve guest satisfaction and frequency, customer insights, restaurant efficiency, and, most importantly, revenue—all competitive advantages in a crowded marketplace.</a:t>
            </a:r>
          </a:p>
          <a:p>
            <a:r>
              <a:rPr lang="en-US" dirty="0">
                <a:effectLst/>
              </a:rPr>
              <a:t>As </a:t>
            </a:r>
            <a:r>
              <a:rPr lang="en-US" dirty="0" err="1">
                <a:effectLst/>
              </a:rPr>
              <a:t>Ziosk</a:t>
            </a:r>
            <a:r>
              <a:rPr lang="en-US" dirty="0">
                <a:effectLst/>
              </a:rPr>
              <a:t> continues to grow, it wants to make its service increasingly valuable to restaurants, their guests, and the </a:t>
            </a:r>
            <a:r>
              <a:rPr lang="en-US" dirty="0" err="1">
                <a:effectLst/>
              </a:rPr>
              <a:t>Ziosk’s</a:t>
            </a:r>
            <a:r>
              <a:rPr lang="en-US" dirty="0">
                <a:effectLst/>
              </a:rPr>
              <a:t> content and sponsorship partners.</a:t>
            </a:r>
          </a:p>
          <a:p>
            <a:r>
              <a:rPr lang="en-US" dirty="0">
                <a:effectLst/>
              </a:rPr>
              <a:t>“Our challenge is to understand what drives guest behavior and use that insight to give guests more of what they want, when they want it,” says Kevin Mowry, Chief Software Architect at </a:t>
            </a:r>
            <a:r>
              <a:rPr lang="en-US" dirty="0" err="1">
                <a:effectLst/>
              </a:rPr>
              <a:t>Ziosk</a:t>
            </a:r>
            <a:r>
              <a:rPr lang="en-US" dirty="0">
                <a:effectLst/>
              </a:rPr>
              <a:t>.</a:t>
            </a:r>
          </a:p>
          <a:p>
            <a:endParaRPr lang="en-US" dirty="0">
              <a:latin typeface="Segoe UI Light" pitchFamily="34" charset="0"/>
            </a:endParaRPr>
          </a:p>
          <a:p>
            <a:r>
              <a:rPr lang="en-US" b="1" dirty="0">
                <a:effectLst/>
              </a:rPr>
              <a:t>The ingredients for a successful data strategy</a:t>
            </a:r>
          </a:p>
          <a:p>
            <a:r>
              <a:rPr lang="en-US" dirty="0" err="1">
                <a:effectLst/>
              </a:rPr>
              <a:t>Ziosk</a:t>
            </a:r>
            <a:r>
              <a:rPr lang="en-US" dirty="0">
                <a:effectLst/>
              </a:rPr>
              <a:t> is ready to serve up a predictive analytics solution to address these needs—because the ingredients of that solution, and of </a:t>
            </a:r>
            <a:r>
              <a:rPr lang="en-US" dirty="0" err="1">
                <a:effectLst/>
              </a:rPr>
              <a:t>Ziosk’s</a:t>
            </a:r>
            <a:r>
              <a:rPr lang="en-US" dirty="0">
                <a:effectLst/>
              </a:rPr>
              <a:t> broader data infrastructure and strategy, are Microsoft technologies. Even before considering its need for predictive analytics, </a:t>
            </a:r>
            <a:r>
              <a:rPr lang="en-US" dirty="0" err="1">
                <a:effectLst/>
              </a:rPr>
              <a:t>Ziosk</a:t>
            </a:r>
            <a:r>
              <a:rPr lang="en-US" dirty="0">
                <a:effectLst/>
              </a:rPr>
              <a:t> took advantage of Microsoft technologies to support mission-critical infrastructure, including the following:</a:t>
            </a:r>
          </a:p>
          <a:p>
            <a:r>
              <a:rPr lang="en-US" b="1" dirty="0">
                <a:effectLst/>
              </a:rPr>
              <a:t>Data warehouse</a:t>
            </a:r>
            <a:r>
              <a:rPr lang="en-US" dirty="0">
                <a:effectLst/>
              </a:rPr>
              <a:t> built on Microsoft SQL Server software services to collect guest-facing device analytics and form data, POS check information, and third-party feeds into a consumer-insight platform.</a:t>
            </a:r>
          </a:p>
          <a:p>
            <a:r>
              <a:rPr lang="en-US" b="1" dirty="0">
                <a:effectLst/>
              </a:rPr>
              <a:t>Content management system </a:t>
            </a:r>
            <a:r>
              <a:rPr lang="en-US" dirty="0">
                <a:effectLst/>
              </a:rPr>
              <a:t>for dynamic delivery of software and application data, based in part on an internally developed system running on Microsoft Azure platform as a service (PaaS). </a:t>
            </a:r>
            <a:r>
              <a:rPr lang="en-US" dirty="0" err="1">
                <a:effectLst/>
              </a:rPr>
              <a:t>Ziosk</a:t>
            </a:r>
            <a:r>
              <a:rPr lang="en-US" dirty="0">
                <a:effectLst/>
              </a:rPr>
              <a:t> is partnering with Microsoft services Bing and MSN to expand the premium content it makes available to guests.</a:t>
            </a:r>
          </a:p>
          <a:p>
            <a:r>
              <a:rPr lang="en-US" b="1" dirty="0">
                <a:effectLst/>
              </a:rPr>
              <a:t>Menu management system</a:t>
            </a:r>
            <a:r>
              <a:rPr lang="en-US" dirty="0">
                <a:effectLst/>
              </a:rPr>
              <a:t> for online and tabletop ordering, also based on Azure PaaS. The master repository holds not only food and beverage items, but also recipe and nutrition information.</a:t>
            </a:r>
          </a:p>
          <a:p>
            <a:r>
              <a:rPr lang="en-US" b="1" dirty="0">
                <a:effectLst/>
              </a:rPr>
              <a:t>Guest relationship management system</a:t>
            </a:r>
            <a:r>
              <a:rPr lang="en-US" dirty="0">
                <a:effectLst/>
              </a:rPr>
              <a:t>, which integrates with restaurant loyalty systems, and is based on Azure PaaS.</a:t>
            </a:r>
          </a:p>
          <a:p>
            <a:r>
              <a:rPr lang="en-US" b="1" dirty="0">
                <a:effectLst/>
              </a:rPr>
              <a:t>Survey system</a:t>
            </a:r>
            <a:r>
              <a:rPr lang="en-US" dirty="0">
                <a:effectLst/>
              </a:rPr>
              <a:t>, running on an Azure PaaS web portal, enables restaurants to manage guest surveys with dynamic questions based on time of day, food purchased, and responses to earlier questions.</a:t>
            </a:r>
          </a:p>
          <a:p>
            <a:r>
              <a:rPr lang="en-US" b="1" dirty="0">
                <a:effectLst/>
              </a:rPr>
              <a:t>A return engagement in the cloud</a:t>
            </a:r>
          </a:p>
          <a:p>
            <a:r>
              <a:rPr lang="en-US" dirty="0" err="1">
                <a:effectLst/>
              </a:rPr>
              <a:t>Ziosk</a:t>
            </a:r>
            <a:r>
              <a:rPr lang="en-US" dirty="0">
                <a:effectLst/>
              </a:rPr>
              <a:t> engaged </a:t>
            </a:r>
            <a:r>
              <a:rPr lang="en-US" dirty="0" err="1">
                <a:effectLst/>
              </a:rPr>
              <a:t>Artis</a:t>
            </a:r>
            <a:r>
              <a:rPr lang="en-US" dirty="0">
                <a:effectLst/>
              </a:rPr>
              <a:t> Consulting—a Microsoft partner with gold competencies in data analytics, content and collaboration, and cloud—to help it build the next generation of its data infrastructure, including the predictive-analytics capability. As part of that process, </a:t>
            </a:r>
            <a:r>
              <a:rPr lang="en-US" dirty="0" err="1">
                <a:effectLst/>
              </a:rPr>
              <a:t>Artis</a:t>
            </a:r>
            <a:r>
              <a:rPr lang="en-US" dirty="0">
                <a:effectLst/>
              </a:rPr>
              <a:t> helped </a:t>
            </a:r>
            <a:r>
              <a:rPr lang="en-US" dirty="0" err="1">
                <a:effectLst/>
              </a:rPr>
              <a:t>Ziosk</a:t>
            </a:r>
            <a:r>
              <a:rPr lang="en-US" dirty="0">
                <a:effectLst/>
              </a:rPr>
              <a:t> to preview Microsoft cloud technologies including Azure Machine Learning, Azure Data Factory, Azure HDInsight, and Power BI, and to validate their use in a proof of concept.</a:t>
            </a:r>
          </a:p>
          <a:p>
            <a:r>
              <a:rPr lang="en-US" dirty="0" err="1">
                <a:effectLst/>
              </a:rPr>
              <a:t>Ziosk</a:t>
            </a:r>
            <a:r>
              <a:rPr lang="en-US" dirty="0">
                <a:effectLst/>
              </a:rPr>
              <a:t> and </a:t>
            </a:r>
            <a:r>
              <a:rPr lang="en-US" dirty="0" err="1">
                <a:effectLst/>
              </a:rPr>
              <a:t>Artis</a:t>
            </a:r>
            <a:r>
              <a:rPr lang="en-US" dirty="0">
                <a:effectLst/>
              </a:rPr>
              <a:t> used Azure HDInsight, the Microsoft Hadoop in the cloud service, to aggregate the broad range of user-experience data, including where guests click on their </a:t>
            </a:r>
            <a:r>
              <a:rPr lang="en-US" dirty="0" err="1">
                <a:effectLst/>
              </a:rPr>
              <a:t>Ziosk</a:t>
            </a:r>
            <a:r>
              <a:rPr lang="en-US" dirty="0">
                <a:effectLst/>
              </a:rPr>
              <a:t> devices and what parts of the user interface and premium content they use. Key to the higher level of analysis that </a:t>
            </a:r>
            <a:r>
              <a:rPr lang="en-US" dirty="0" err="1">
                <a:effectLst/>
              </a:rPr>
              <a:t>Ziosk</a:t>
            </a:r>
            <a:r>
              <a:rPr lang="en-US" dirty="0">
                <a:effectLst/>
              </a:rPr>
              <a:t> sought was capturing not only what actions guests took, but when and in what order.</a:t>
            </a:r>
          </a:p>
          <a:p>
            <a:r>
              <a:rPr lang="en-US" dirty="0">
                <a:effectLst/>
              </a:rPr>
              <a:t>Azure Machine Learning was essential for the next step: creating a model that could understand the causal relationships among the temporal data points. With that understanding, the model could predict what offers, content, and user-interface elements could be presented dynamically to help guests optimize their use of the </a:t>
            </a:r>
            <a:r>
              <a:rPr lang="en-US" dirty="0" err="1">
                <a:effectLst/>
              </a:rPr>
              <a:t>Ziosk</a:t>
            </a:r>
            <a:r>
              <a:rPr lang="en-US" dirty="0">
                <a:effectLst/>
              </a:rPr>
              <a:t> devices. An Azure Machine Learning web service feeds the results back to the </a:t>
            </a:r>
            <a:r>
              <a:rPr lang="en-US" dirty="0" err="1">
                <a:effectLst/>
              </a:rPr>
              <a:t>Ziosk</a:t>
            </a:r>
            <a:r>
              <a:rPr lang="en-US" dirty="0">
                <a:effectLst/>
              </a:rPr>
              <a:t> tablet in real time to optimize the guest’s experience.</a:t>
            </a:r>
          </a:p>
          <a:p>
            <a:r>
              <a:rPr lang="en-US" dirty="0" err="1">
                <a:effectLst/>
              </a:rPr>
              <a:t>Ziosk</a:t>
            </a:r>
            <a:r>
              <a:rPr lang="en-US" dirty="0">
                <a:effectLst/>
              </a:rPr>
              <a:t> and </a:t>
            </a:r>
            <a:r>
              <a:rPr lang="en-US" dirty="0" err="1">
                <a:effectLst/>
              </a:rPr>
              <a:t>Artis</a:t>
            </a:r>
            <a:r>
              <a:rPr lang="en-US" dirty="0">
                <a:effectLst/>
              </a:rPr>
              <a:t> are now building Power BI dashboards to enable highly customizable and intuitive use of the analysis by managers at </a:t>
            </a:r>
            <a:r>
              <a:rPr lang="en-US" dirty="0" err="1">
                <a:effectLst/>
              </a:rPr>
              <a:t>Ziosk</a:t>
            </a:r>
            <a:r>
              <a:rPr lang="en-US" dirty="0">
                <a:effectLst/>
              </a:rPr>
              <a:t>, at the restaurants’ corporate offices, and in the restaurants themselves.</a:t>
            </a:r>
          </a:p>
          <a:p>
            <a:r>
              <a:rPr lang="en-US" dirty="0">
                <a:effectLst/>
              </a:rPr>
              <a:t>Each manager would see a different slice of the data, based on his or her role. A </a:t>
            </a:r>
            <a:r>
              <a:rPr lang="en-US" dirty="0" err="1">
                <a:effectLst/>
              </a:rPr>
              <a:t>Ziosk</a:t>
            </a:r>
            <a:r>
              <a:rPr lang="en-US" dirty="0">
                <a:effectLst/>
              </a:rPr>
              <a:t> marketing manager might see an aggregation based on the company’s 77,000 (as of early 2015) devices. A corporate restaurant manager might see data for the entire chain, with breakdowns by region and restaurant. A manager in the restaurant might see data to show where and when to redeploy resources, such as moving a waiter from one section to another to reduce guest wait times.</a:t>
            </a:r>
          </a:p>
          <a:p>
            <a:r>
              <a:rPr lang="en-US" dirty="0">
                <a:effectLst/>
              </a:rPr>
              <a:t>To integrate cloud and on-premises tasks, </a:t>
            </a:r>
            <a:r>
              <a:rPr lang="en-US" dirty="0" err="1">
                <a:effectLst/>
              </a:rPr>
              <a:t>Ziosk</a:t>
            </a:r>
            <a:r>
              <a:rPr lang="en-US" dirty="0">
                <a:effectLst/>
              </a:rPr>
              <a:t> uses Azure Data Factory to schedule, transform, and monitor data processes, reducing their execution times. Azure Data Factory handles functions including uploading files to Azure Blob Storage, transforming text files using HDInsight into Hive tables, and pushing data through Azure Machine Learning. </a:t>
            </a:r>
            <a:r>
              <a:rPr lang="en-US" dirty="0" err="1">
                <a:effectLst/>
              </a:rPr>
              <a:t>Ziosk</a:t>
            </a:r>
            <a:r>
              <a:rPr lang="en-US" dirty="0">
                <a:effectLst/>
              </a:rPr>
              <a:t> technicians monitor and manage these processes through a highly visual web interface.</a:t>
            </a:r>
          </a:p>
          <a:p>
            <a:r>
              <a:rPr lang="en-US" dirty="0">
                <a:effectLst/>
              </a:rPr>
              <a:t>The upshot is a state-of-the-art data infrastructure that’s ready to provide increased functionality and competitive advantage even as the number of </a:t>
            </a:r>
            <a:r>
              <a:rPr lang="en-US" dirty="0" err="1">
                <a:effectLst/>
              </a:rPr>
              <a:t>Ziosk</a:t>
            </a:r>
            <a:r>
              <a:rPr lang="en-US" dirty="0">
                <a:effectLst/>
              </a:rPr>
              <a:t> devices, and the volume of data they generate, continue to grow rapidly.</a:t>
            </a:r>
          </a:p>
          <a:p>
            <a:r>
              <a:rPr lang="en-US" b="1" dirty="0">
                <a:effectLst/>
              </a:rPr>
              <a:t>A boon for guests, restaurants, and </a:t>
            </a:r>
            <a:r>
              <a:rPr lang="en-US" b="1" dirty="0" err="1">
                <a:effectLst/>
              </a:rPr>
              <a:t>Ziosk</a:t>
            </a:r>
            <a:endParaRPr lang="en-US" b="1" dirty="0">
              <a:effectLst/>
            </a:endParaRPr>
          </a:p>
          <a:p>
            <a:r>
              <a:rPr lang="en-US" dirty="0">
                <a:effectLst/>
              </a:rPr>
              <a:t>With a healthy helping of predictive analytics and related data technologies, </a:t>
            </a:r>
            <a:r>
              <a:rPr lang="en-US" dirty="0" err="1">
                <a:effectLst/>
              </a:rPr>
              <a:t>Ziosk</a:t>
            </a:r>
            <a:r>
              <a:rPr lang="en-US" dirty="0">
                <a:effectLst/>
              </a:rPr>
              <a:t> is ready to deliver more enjoyable dining for guests, more revenue for restaurants, and even more effective management of </a:t>
            </a:r>
            <a:r>
              <a:rPr lang="en-US" dirty="0" err="1">
                <a:effectLst/>
              </a:rPr>
              <a:t>Ziosk’s</a:t>
            </a:r>
            <a:r>
              <a:rPr lang="en-US" dirty="0">
                <a:effectLst/>
              </a:rPr>
              <a:t> own growing data infrastructure.</a:t>
            </a:r>
          </a:p>
          <a:p>
            <a:r>
              <a:rPr lang="en-US" b="1" dirty="0">
                <a:effectLst/>
              </a:rPr>
              <a:t>Gives devices real-time “smarts”</a:t>
            </a:r>
            <a:endParaRPr lang="en-US" dirty="0">
              <a:effectLst/>
            </a:endParaRPr>
          </a:p>
          <a:p>
            <a:r>
              <a:rPr lang="en-US" dirty="0">
                <a:effectLst/>
              </a:rPr>
              <a:t>By using Azure for predictive analytics, </a:t>
            </a:r>
            <a:r>
              <a:rPr lang="en-US" dirty="0" err="1">
                <a:effectLst/>
              </a:rPr>
              <a:t>Ziosk</a:t>
            </a:r>
            <a:r>
              <a:rPr lang="en-US" dirty="0">
                <a:effectLst/>
              </a:rPr>
              <a:t> is poised to give its devices something they haven’t had before: smarts.</a:t>
            </a:r>
          </a:p>
          <a:p>
            <a:r>
              <a:rPr lang="en-US" dirty="0">
                <a:effectLst/>
              </a:rPr>
              <a:t>“We are using Azure to make our UX smarter and truer to its purpose: enhancing the guest experience,” says Mowry. “Until now, we haven’t had the ability to optimize the guest experience based on their specific interactions with the devices. With Azure we can close the loop.”</a:t>
            </a:r>
          </a:p>
          <a:p>
            <a:r>
              <a:rPr lang="en-US" dirty="0">
                <a:effectLst/>
              </a:rPr>
              <a:t>Mowry says the predictive analytics solution will be a boon for guests, restaurants, and </a:t>
            </a:r>
            <a:r>
              <a:rPr lang="en-US" dirty="0" err="1">
                <a:effectLst/>
              </a:rPr>
              <a:t>Ziosk</a:t>
            </a:r>
            <a:r>
              <a:rPr lang="en-US" dirty="0">
                <a:effectLst/>
              </a:rPr>
              <a:t> itself. The predictive-analytics solution helps fulfill </a:t>
            </a:r>
            <a:r>
              <a:rPr lang="en-US" dirty="0" err="1">
                <a:effectLst/>
              </a:rPr>
              <a:t>Ziosk’s</a:t>
            </a:r>
            <a:r>
              <a:rPr lang="en-US" dirty="0">
                <a:effectLst/>
              </a:rPr>
              <a:t> mission to revolutionize the experience and economics of dining. With predictive analytics, each guest gets a customized experience tailored to the guest’s specific needs, which drives guest satisfaction, frequency, and advocacy. It is a win for the guest, restaurant, and </a:t>
            </a:r>
            <a:r>
              <a:rPr lang="en-US" dirty="0" err="1">
                <a:effectLst/>
              </a:rPr>
              <a:t>Ziosk</a:t>
            </a:r>
            <a:r>
              <a:rPr lang="en-US" dirty="0">
                <a:effectLst/>
              </a:rPr>
              <a:t>.</a:t>
            </a:r>
          </a:p>
          <a:p>
            <a:r>
              <a:rPr lang="en-US" b="1" dirty="0">
                <a:effectLst/>
              </a:rPr>
              <a:t>Reveals the hidden value of information</a:t>
            </a:r>
            <a:endParaRPr lang="en-US" dirty="0">
              <a:effectLst/>
            </a:endParaRPr>
          </a:p>
          <a:p>
            <a:r>
              <a:rPr lang="en-US" dirty="0">
                <a:effectLst/>
              </a:rPr>
              <a:t>The win for </a:t>
            </a:r>
            <a:r>
              <a:rPr lang="en-US" dirty="0" err="1">
                <a:effectLst/>
              </a:rPr>
              <a:t>Ziosk’s</a:t>
            </a:r>
            <a:r>
              <a:rPr lang="en-US" dirty="0">
                <a:effectLst/>
              </a:rPr>
              <a:t> immediate customers—the restaurants—may be even greater. Mowry points out that delivering actionable intelligence in real time to in-store managers is something that could significantly improve the operations of most restaurants.</a:t>
            </a:r>
          </a:p>
          <a:p>
            <a:r>
              <a:rPr lang="en-US" dirty="0">
                <a:effectLst/>
              </a:rPr>
              <a:t>“The data we’re talking about has always been there, but until now there’s been no way to capture it, analyze it, and use it to drive more business and more effective operations,” he says. “We’re using Azure and Power BI to change all that. For example, instead of a manager coaching the staff in the morning based on the previous day’s reports, the manager can coach the staff continuously based on real-time information.”</a:t>
            </a:r>
          </a:p>
          <a:p>
            <a:r>
              <a:rPr lang="en-US" b="1" dirty="0">
                <a:effectLst/>
              </a:rPr>
              <a:t>Delivers data-driven competitive advantage</a:t>
            </a:r>
            <a:endParaRPr lang="en-US" dirty="0">
              <a:effectLst/>
            </a:endParaRPr>
          </a:p>
          <a:p>
            <a:r>
              <a:rPr lang="en-US" dirty="0">
                <a:effectLst/>
              </a:rPr>
              <a:t>The company’s strong growth means many more devices in many more restaurants over the coming years, and tremendous opportunity to use ever-larger volumes of data to generate increasing amounts of competitive advantage to restaurants. </a:t>
            </a:r>
            <a:r>
              <a:rPr lang="en-US" dirty="0" err="1">
                <a:effectLst/>
              </a:rPr>
              <a:t>Ziosk</a:t>
            </a:r>
            <a:r>
              <a:rPr lang="en-US" dirty="0">
                <a:effectLst/>
              </a:rPr>
              <a:t> is positioned to achieve this through its use of Microsoft technologies and </a:t>
            </a:r>
            <a:r>
              <a:rPr lang="en-US" dirty="0" err="1">
                <a:effectLst/>
              </a:rPr>
              <a:t>Artis</a:t>
            </a:r>
            <a:r>
              <a:rPr lang="en-US" dirty="0">
                <a:effectLst/>
              </a:rPr>
              <a:t> expertise.</a:t>
            </a:r>
          </a:p>
          <a:p>
            <a:r>
              <a:rPr lang="en-US" dirty="0">
                <a:effectLst/>
              </a:rPr>
              <a:t>“</a:t>
            </a:r>
            <a:r>
              <a:rPr lang="en-US" dirty="0" err="1">
                <a:effectLst/>
              </a:rPr>
              <a:t>Artis</a:t>
            </a:r>
            <a:r>
              <a:rPr lang="en-US" dirty="0">
                <a:effectLst/>
              </a:rPr>
              <a:t> helped us gain early access to, and fully exploit, the emerging Microsoft technologies we’re using to realize our data strategy,” says Mowry. </a:t>
            </a:r>
            <a:r>
              <a:rPr lang="en-US">
                <a:effectLst/>
              </a:rPr>
              <a:t>“Microsoft is at the core of our strategy because it gives us the flexibility and control we need as we continue to grow our infrastructure.”</a:t>
            </a:r>
          </a:p>
          <a:p>
            <a:endParaRPr lang="en-US" dirty="0">
              <a:latin typeface="Segoe UI Light"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853484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Case study: https://customers.microsoft.com/Pages/CustomerStory.aspx?recid=15569</a:t>
            </a:r>
          </a:p>
          <a:p>
            <a:endParaRPr lang="en-US" dirty="0"/>
          </a:p>
          <a:p>
            <a:r>
              <a:rPr lang="en-US" dirty="0" err="1"/>
              <a:t>BlackBall</a:t>
            </a:r>
            <a:r>
              <a:rPr lang="en-US" dirty="0"/>
              <a:t> is a tea and dessert company based in Taipei, Taiwan. Established in 2006, </a:t>
            </a:r>
            <a:r>
              <a:rPr lang="en-US" dirty="0" err="1"/>
              <a:t>BlackBall</a:t>
            </a:r>
            <a:r>
              <a:rPr lang="en-US" dirty="0"/>
              <a:t> has expanded from 20 stores in Taiwan to 40 more locations throughout Malaysia. To support regional growth, </a:t>
            </a:r>
            <a:r>
              <a:rPr lang="en-US" dirty="0" err="1"/>
              <a:t>BlackBall</a:t>
            </a:r>
            <a:r>
              <a:rPr lang="en-US" dirty="0"/>
              <a:t> wanted better insight into business operations.</a:t>
            </a:r>
          </a:p>
          <a:p>
            <a:endParaRPr lang="en-US" dirty="0"/>
          </a:p>
          <a:p>
            <a:r>
              <a:rPr lang="en-US" dirty="0"/>
              <a:t>Each store sent point-of-sale (POS) data to the corporate headquarters, where managers manually entered the information into spreadsheets. They also monitored other sources such as social media, but it was difficult to make connections between the disparate sources of information. “Our main challenge involved reporting,” says Andrew Cheong, Senior Manager at </a:t>
            </a:r>
            <a:r>
              <a:rPr lang="en-US" dirty="0" err="1"/>
              <a:t>BlackBall</a:t>
            </a:r>
            <a:r>
              <a:rPr lang="en-US" dirty="0"/>
              <a:t>. “There were a lot of questions that we were just unable to ask about customer behavior. Without insight into regional demand, it’s very difficult to grow our business.”</a:t>
            </a:r>
          </a:p>
          <a:p>
            <a:endParaRPr lang="en-US" dirty="0"/>
          </a:p>
          <a:p>
            <a:r>
              <a:rPr lang="en-US" dirty="0"/>
              <a:t>In addition to wanting to more targeted promotions, the company wanted to improve product distribution. </a:t>
            </a:r>
            <a:r>
              <a:rPr lang="en-US" dirty="0" err="1"/>
              <a:t>BlackBall</a:t>
            </a:r>
            <a:r>
              <a:rPr lang="en-US" dirty="0"/>
              <a:t> had built its reputation on the quality of its highly perishable ingredients, and getting them to the right place at the right time was critical to the company’s success. “We use a lot of fruits in our desserts, and if they don’t taste right, then we lose our competitive advantage,” says Cheong.</a:t>
            </a:r>
          </a:p>
          <a:p>
            <a:r>
              <a:rPr lang="en-US" dirty="0" err="1"/>
              <a:t>BlackBall</a:t>
            </a:r>
            <a:r>
              <a:rPr lang="en-US" dirty="0"/>
              <a:t> offers more than 70 products, and constantly works on developing new ingredients and combinations. By monitoring customer feedback on social media as well as sales data, the company can plan more strategically. For example, </a:t>
            </a:r>
            <a:r>
              <a:rPr lang="en-US" dirty="0" err="1"/>
              <a:t>BlackBall</a:t>
            </a:r>
            <a:r>
              <a:rPr lang="en-US" dirty="0"/>
              <a:t> is using the information to develop new products and execute more effective promotions. </a:t>
            </a:r>
          </a:p>
          <a:p>
            <a:endParaRPr lang="en-US" dirty="0"/>
          </a:p>
          <a:p>
            <a:r>
              <a:rPr lang="en-US" dirty="0"/>
              <a:t>“By capitalizing on the strengths of HDInsight Service, we have a much better understanding of what people want,” says Cheong. “We also found that our marketing can be vastly improved because we can quickly identify top-selling products and push that information out to each store. We used to only be able to do that on a weekly basis, but now we can do that in near-real time.”</a:t>
            </a:r>
          </a:p>
          <a:p>
            <a:endParaRPr lang="en-US" dirty="0"/>
          </a:p>
          <a:p>
            <a:r>
              <a:rPr lang="en-US" dirty="0"/>
              <a:t>The company is already gaining surprising insights that it can use to improve product distribution and marketing. For example, </a:t>
            </a:r>
            <a:r>
              <a:rPr lang="en-US" dirty="0" err="1"/>
              <a:t>BlackBall</a:t>
            </a:r>
            <a:r>
              <a:rPr lang="en-US" dirty="0"/>
              <a:t> expected to see that the weather affected sales; however, the results were not what it anticipated. “Before, we thought that people would choose cold drinks and desserts in hot weather,” says Cheong. “But contrary to our assumptions, in certain outlets we saw an opposite trend.” As a result, the company can ensure that those outlets are equipped with the staff and supplies needed to meet customer demand.</a:t>
            </a:r>
          </a:p>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3404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https://customers.microsoft.com/Pages/CustomerStory.aspx?recid=26779</a:t>
            </a:r>
          </a:p>
          <a:p>
            <a:endParaRPr lang="en-US" dirty="0"/>
          </a:p>
          <a:p>
            <a:r>
              <a:rPr lang="en-US" dirty="0">
                <a:effectLst/>
              </a:rPr>
              <a:t>The company uses 360 Insight to devise highly targeted campaigns, identify upsell opportunities, deliver better customer service, and even design better products.</a:t>
            </a:r>
          </a:p>
          <a:p>
            <a:r>
              <a:rPr lang="en-US" dirty="0">
                <a:effectLst/>
              </a:rPr>
              <a:t>Becky </a:t>
            </a:r>
            <a:r>
              <a:rPr lang="en-US" dirty="0" err="1">
                <a:effectLst/>
              </a:rPr>
              <a:t>Brotherton</a:t>
            </a:r>
            <a:r>
              <a:rPr lang="en-US" dirty="0">
                <a:effectLst/>
              </a:rPr>
              <a:t> remembers the moment when she first saw what she now describes as “a marketer’s dream.” It was July 2015, and the marketing communications manager for RIDGID, a business unit of Emerson, was getting her first briefing from RIDGID® Software Solutions about new software the department had devised. Such software doesn’t usually excite </a:t>
            </a:r>
            <a:r>
              <a:rPr lang="en-US" dirty="0" err="1">
                <a:effectLst/>
              </a:rPr>
              <a:t>Brotherton</a:t>
            </a:r>
            <a:r>
              <a:rPr lang="en-US" dirty="0">
                <a:effectLst/>
              </a:rPr>
              <a:t>, but this solution, called 360 Insight, was the exception.</a:t>
            </a:r>
          </a:p>
          <a:p>
            <a:r>
              <a:rPr lang="en-US" dirty="0">
                <a:effectLst/>
              </a:rPr>
              <a:t>“When we first saw this tool demonstrated, it was amazing to see something we couldn’t see before: a complete view of the customer,” she recalls. “This is exciting, a marketer’s dream.”</a:t>
            </a:r>
          </a:p>
          <a:p>
            <a:r>
              <a:rPr lang="en-US" dirty="0">
                <a:effectLst/>
              </a:rPr>
              <a:t>Small wonder </a:t>
            </a:r>
            <a:r>
              <a:rPr lang="en-US" dirty="0" err="1">
                <a:effectLst/>
              </a:rPr>
              <a:t>Brotherton</a:t>
            </a:r>
            <a:r>
              <a:rPr lang="en-US" dirty="0">
                <a:effectLst/>
              </a:rPr>
              <a:t> feels that way. After only a few months in production use at RIDGID, 360 Insight is already boosting marketing KPIs such as open rates (the rates at which customers open the company’s emails), response rates, and click-</a:t>
            </a:r>
            <a:r>
              <a:rPr lang="en-US" dirty="0" err="1">
                <a:effectLst/>
              </a:rPr>
              <a:t>throughs</a:t>
            </a:r>
            <a:r>
              <a:rPr lang="en-US" dirty="0">
                <a:effectLst/>
              </a:rPr>
              <a:t>. And marketers at the company aren’t the only ones to benefit from its use. The “complete view of the customer” is being exploited by the field sales force, which uses it to identify prospects based on the products they already own, leading to more satisfied customers and greater upsell/cross-sell results. Customer service representatives use it to address customer concerns more quickly, based on a fuller understanding of which products the customer owns.</a:t>
            </a:r>
          </a:p>
          <a:p>
            <a:r>
              <a:rPr lang="en-US" dirty="0">
                <a:effectLst/>
              </a:rPr>
              <a:t>Even product engineers use it. With 360 Insight, engineers get analyses of customer feedback they never received before, based on social media and other channels, so they can identify any product issues and opportunities as soon as possible and create updates or other refinements in response to them.</a:t>
            </a:r>
          </a:p>
          <a:p>
            <a:r>
              <a:rPr lang="en-US" dirty="0">
                <a:effectLst/>
              </a:rPr>
              <a:t>RIDGID is finding that, in some ways, the results of the marketing campaigns based on 360 Insight are the icing on the cake. That’s because RIDGID benefits from its new software even before those campaigns are launched. For example, marketing campaigns now are faster and less expensive to develop. “I can pull the information I need for a campaign in minutes with 360 Insight,” says </a:t>
            </a:r>
            <a:r>
              <a:rPr lang="en-US" dirty="0" err="1">
                <a:effectLst/>
              </a:rPr>
              <a:t>Brotherton</a:t>
            </a:r>
            <a:r>
              <a:rPr lang="en-US" dirty="0">
                <a:effectLst/>
              </a:rPr>
              <a:t>. “Before, I needed two IT resources and a help-desk ticket to get something back in two days. I needed to spend days sorting through spreadsheets. Now, I don’t need to get our marketing agency involved in every campaign.”</a:t>
            </a:r>
          </a:p>
          <a:p>
            <a:r>
              <a:rPr lang="en-US" dirty="0" err="1">
                <a:effectLst/>
              </a:rPr>
              <a:t>Brotherton</a:t>
            </a:r>
            <a:r>
              <a:rPr lang="en-US" dirty="0">
                <a:effectLst/>
              </a:rPr>
              <a:t> points to the ease with which she can slice and dice a customer database to focus on specific job descriptions at various types of customers in distinct parts of the country. “Creating the custom email list for a campaign is as simple as shopping online: a few clicks and what I was looking for is in my shopping basket,” she says. “That’s a huge win for us to have that capability. I can execute campaigns faster and for less money. And the time I save on campaign development is time I can reinvest in a range of marketing necessities.”</a:t>
            </a:r>
          </a:p>
          <a:p>
            <a:r>
              <a:rPr lang="en-US" b="1" dirty="0">
                <a:effectLst/>
              </a:rPr>
              <a:t>Fueling state-of-the-art thinking</a:t>
            </a:r>
            <a:endParaRPr lang="en-US" dirty="0">
              <a:effectLst/>
            </a:endParaRPr>
          </a:p>
          <a:p>
            <a:r>
              <a:rPr lang="en-US" dirty="0">
                <a:effectLst/>
              </a:rPr>
              <a:t>All this is a long way from the way RIDGID used to conduct its marketing—and its other customer-facing operations. The company’s products, sold under the RIDGID brand, feature the company’s distinctive red pipe wrenches and more than 300 types of tools. But although the tools that RIDGID sells have long been state of the art, the tools it used to market and sell those products were not always in that category.</a:t>
            </a:r>
          </a:p>
          <a:p>
            <a:r>
              <a:rPr lang="en-US" dirty="0">
                <a:effectLst/>
              </a:rPr>
              <a:t>For example, RIDGID may sell 17 types of pipe wrenches, but its approach to selling them used only basic segmentations, such as region and occupation. The email newsletter would go out to all the names on the email list, regardless of the products those customers owned or the businesses they were in. Not surprisingly, marketing goals were sometimes unmet and campaign costs were unnecessarily high.</a:t>
            </a:r>
          </a:p>
          <a:p>
            <a:r>
              <a:rPr lang="en-US" dirty="0">
                <a:effectLst/>
              </a:rPr>
              <a:t>These problems became acute when RIDGID sought to enter new markets, such as that of tools for electrical contractors. Without an existing brand presence and reputation on which to rely in the electrical tools market, the shortcomings of RIDGID’s marketing approach were clear. </a:t>
            </a:r>
            <a:r>
              <a:rPr lang="en-US" dirty="0" err="1">
                <a:effectLst/>
              </a:rPr>
              <a:t>Brotherton</a:t>
            </a:r>
            <a:r>
              <a:rPr lang="en-US" dirty="0">
                <a:effectLst/>
              </a:rPr>
              <a:t> and her colleagues wanted a better way to target the campaigns for this new market.</a:t>
            </a:r>
          </a:p>
          <a:p>
            <a:r>
              <a:rPr lang="en-US" b="1" dirty="0">
                <a:effectLst/>
              </a:rPr>
              <a:t>A tool for anywhere in the business</a:t>
            </a:r>
            <a:endParaRPr lang="en-US" dirty="0">
              <a:effectLst/>
            </a:endParaRPr>
          </a:p>
          <a:p>
            <a:r>
              <a:rPr lang="en-US" dirty="0">
                <a:effectLst/>
              </a:rPr>
              <a:t>Joey </a:t>
            </a:r>
            <a:r>
              <a:rPr lang="en-US" dirty="0" err="1">
                <a:effectLst/>
              </a:rPr>
              <a:t>Kushinski</a:t>
            </a:r>
            <a:r>
              <a:rPr lang="en-US" dirty="0">
                <a:effectLst/>
              </a:rPr>
              <a:t> and his colleagues gave it to them. </a:t>
            </a:r>
            <a:r>
              <a:rPr lang="en-US" dirty="0" err="1">
                <a:effectLst/>
              </a:rPr>
              <a:t>Kushinski</a:t>
            </a:r>
            <a:r>
              <a:rPr lang="en-US" dirty="0">
                <a:effectLst/>
              </a:rPr>
              <a:t> is Data Analytics Manager at RIDGID Software Solutions, the division of the company that consults with and provides software solutions not only for RIDGID, but also for Emerson and external customers. “In talking with sales and marketing, it was clear that they wanted a holistic view of the customer at any point, from any point,” he says. “The goal was to be able to put this tool anywhere in the business and be able to use it, to really bring all our data together, and analyze it in a meaningful way.”</a:t>
            </a:r>
          </a:p>
          <a:p>
            <a:r>
              <a:rPr lang="en-US" dirty="0">
                <a:effectLst/>
              </a:rPr>
              <a:t>That’s a lot of data. </a:t>
            </a:r>
            <a:r>
              <a:rPr lang="en-US" dirty="0" err="1">
                <a:effectLst/>
              </a:rPr>
              <a:t>Kushinski</a:t>
            </a:r>
            <a:r>
              <a:rPr lang="en-US" dirty="0">
                <a:effectLst/>
              </a:rPr>
              <a:t> says that 360 Insight receives thousands of transactions per day generated by the company’s 900,000 customers. It currently holds 4.5 million customer interaction records and that number will grow to 10 million by 2017. The system is fed by online registrations, customer forums, social media, surveys, product reviews, warranty claims, and both the ERP and CRM systems. Tweets, which RIDGID tracks as part of the social media sources for 360 Insight, come in at a rate of 1 million per month.</a:t>
            </a:r>
          </a:p>
          <a:p>
            <a:r>
              <a:rPr lang="en-US" dirty="0">
                <a:effectLst/>
              </a:rPr>
              <a:t>Making sense of all this called for a powerful analytic solution. RIDGID already used business intelligence (BI), but it was used for more traditional reporting, such as reporting of ERP data. Nor did its existing BI provide predictive analytics, which would be essential for the types of insights that sales reps, marketers, and others at the company were looking for. Another approach was needed.</a:t>
            </a:r>
          </a:p>
          <a:p>
            <a:r>
              <a:rPr lang="en-US" b="1" dirty="0">
                <a:effectLst/>
              </a:rPr>
              <a:t>Behind the Microsoft choice</a:t>
            </a:r>
            <a:endParaRPr lang="en-US" dirty="0">
              <a:effectLst/>
            </a:endParaRPr>
          </a:p>
          <a:p>
            <a:r>
              <a:rPr lang="en-US" dirty="0" err="1">
                <a:effectLst/>
              </a:rPr>
              <a:t>Kushinski</a:t>
            </a:r>
            <a:r>
              <a:rPr lang="en-US" dirty="0">
                <a:effectLst/>
              </a:rPr>
              <a:t> and his colleagues looked to start small with a POC knowing that they would need to scale up once they moved to production. The cloud would provide this flexibility—but which cloud? They looked at several cloud offerings including Microsoft Azure. A trip to a Microsoft Technology Center decided the matter. Azure would provide all the big data building blocks that RIDGID needed, offered the security infrastructure that was essential, and would work with the open source software that RIDGID wanted to include along with other Microsoft services. And it would do more: Azure would also come with easy access to Microsoft expertise, leading to a fast and optimal solution.</a:t>
            </a:r>
          </a:p>
          <a:p>
            <a:r>
              <a:rPr lang="en-US" dirty="0">
                <a:effectLst/>
              </a:rPr>
              <a:t>“At the Microsoft Technology Center, the architectural design session really opened my eyes about the things we needed to change with our proof of concept—especially to get the scalability we needed,” says </a:t>
            </a:r>
            <a:r>
              <a:rPr lang="en-US" dirty="0" err="1">
                <a:effectLst/>
              </a:rPr>
              <a:t>Kushinski</a:t>
            </a:r>
            <a:r>
              <a:rPr lang="en-US" dirty="0">
                <a:effectLst/>
              </a:rPr>
              <a:t>. “But even more than that, we met architects we could talk to throughout the development process. We made calls to them whenever we needed to, bounced ideas off them, asked them if we were on track. We could never have done that with other cloud providers.”</a:t>
            </a:r>
          </a:p>
          <a:p>
            <a:r>
              <a:rPr lang="en-US" dirty="0">
                <a:effectLst/>
              </a:rPr>
              <a:t>That difference made another difference. </a:t>
            </a:r>
            <a:r>
              <a:rPr lang="en-US" dirty="0" err="1">
                <a:effectLst/>
              </a:rPr>
              <a:t>Kushinski</a:t>
            </a:r>
            <a:r>
              <a:rPr lang="en-US" dirty="0">
                <a:effectLst/>
              </a:rPr>
              <a:t> says it shaved 40 percent, or 6 months, off what would have been a 15-month development cycle. Instead, development for 360 Insight was done in 9 months, and the full concept-to-production time period— including information gathering, preliminary design, and subsequent pre-production testing—took a total of 18 months with a project team ranging from three to five people.</a:t>
            </a:r>
          </a:p>
          <a:p>
            <a:r>
              <a:rPr lang="en-US" b="1" dirty="0">
                <a:effectLst/>
              </a:rPr>
              <a:t>One record, many opportunities</a:t>
            </a:r>
            <a:endParaRPr lang="en-US" dirty="0">
              <a:effectLst/>
            </a:endParaRPr>
          </a:p>
          <a:p>
            <a:r>
              <a:rPr lang="en-US" dirty="0">
                <a:effectLst/>
              </a:rPr>
              <a:t>The resulting solution takes all the data sources mentioned earlier and cleans and merges them to create a single, comprehensive record for each customer. The data is analyzed to classify people based on their interactions with the company, and it’s indexed and archived for easy access by business users. If the system identifies an opportunity for continued interaction—e.g., in marketing, sales, or service—these opportunities are forwarded to the appropriate team.</a:t>
            </a:r>
          </a:p>
          <a:p>
            <a:r>
              <a:rPr lang="en-US" dirty="0">
                <a:effectLst/>
              </a:rPr>
              <a:t>Making this possible is a range of Azure technologies. They include HDInsight to manage the Hadoop clusters, Azure Blob Storage to host the data, </a:t>
            </a:r>
            <a:r>
              <a:rPr lang="en-US" dirty="0" err="1">
                <a:effectLst/>
              </a:rPr>
              <a:t>Elasticsearch</a:t>
            </a:r>
            <a:r>
              <a:rPr lang="en-US" dirty="0">
                <a:effectLst/>
              </a:rPr>
              <a:t> on Azure virtual machines to facilitate full text searches using natural language, and Azure Machine Learning for the predictive analytics that informs where information is sent for follow-up. Marketers, sales reps, and others access the data through interactive dashboards on their PCs, tablets, and phones.</a:t>
            </a:r>
          </a:p>
          <a:p>
            <a:r>
              <a:rPr lang="en-US" dirty="0" err="1">
                <a:effectLst/>
              </a:rPr>
              <a:t>Kushinski</a:t>
            </a:r>
            <a:r>
              <a:rPr lang="en-US" dirty="0">
                <a:effectLst/>
              </a:rPr>
              <a:t> sees RIDGID making 360 Insight available to more areas within the company, with the flexible, pay-as-you-go nature of Microsoft Azure making it both easy and cost-effective to spin up infrastructure as needed. Beyond that, the same solution could be applied elsewhere at Emerson, as well as with the company’s external software customers.</a:t>
            </a:r>
          </a:p>
          <a:p>
            <a:r>
              <a:rPr lang="en-US" dirty="0">
                <a:effectLst/>
              </a:rPr>
              <a:t>And how does </a:t>
            </a:r>
            <a:r>
              <a:rPr lang="en-US" dirty="0" err="1">
                <a:effectLst/>
              </a:rPr>
              <a:t>Brotherton</a:t>
            </a:r>
            <a:r>
              <a:rPr lang="en-US" dirty="0">
                <a:effectLst/>
              </a:rPr>
              <a:t>, the marketer, envision using the solution a year from now? “I’ll have a lot more to say about 360 Insight in a year, but my attitude will be the same,” she says. </a:t>
            </a:r>
            <a:r>
              <a:rPr lang="en-US">
                <a:effectLst/>
              </a:rPr>
              <a:t>“We’ll continue to use this tool to target the right people, gain awareness, enter new markets, and drive sales.”</a:t>
            </a:r>
          </a:p>
        </p:txBody>
      </p:sp>
      <p:sp>
        <p:nvSpPr>
          <p:cNvPr id="4" name="Slide Number Placeholder 3"/>
          <p:cNvSpPr>
            <a:spLocks noGrp="1"/>
          </p:cNvSpPr>
          <p:nvPr>
            <p:ph type="sldNum" sz="quarter" idx="10"/>
          </p:nvPr>
        </p:nvSpPr>
        <p:spPr/>
        <p:txBody>
          <a:bodyPr/>
          <a:lstStyle/>
          <a:p>
            <a:fld id="{96CD5F8F-46C9-46A5-9E1B-00B0A72B40B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27049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225021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157392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275580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4772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40434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6975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75376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0112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09028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15858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3171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949085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0437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824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0876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69198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235741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9809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8889703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3614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8" y="1533104"/>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097" indent="0">
              <a:buNone/>
              <a:defRPr sz="1176"/>
            </a:lvl3pPr>
            <a:lvl4pPr marL="448193" indent="0">
              <a:buNone/>
              <a:defRPr sz="1078"/>
            </a:lvl4pPr>
            <a:lvl5pPr marL="672290"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678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089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031981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10" y="2247425"/>
            <a:ext cx="10191005" cy="1955464"/>
          </a:xfrm>
        </p:spPr>
        <p:txBody>
          <a:bodyPr/>
          <a:lstStyle>
            <a:lvl1pPr>
              <a:defRPr sz="705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71454156"/>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58954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774768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249886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3955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8784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45976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7717169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769" r:id="rId4"/>
    <p:sldLayoutId id="2147483770" r:id="rId5"/>
    <p:sldLayoutId id="2147483690" r:id="rId6"/>
    <p:sldLayoutId id="2147483691" r:id="rId7"/>
    <p:sldLayoutId id="2147483692" r:id="rId8"/>
    <p:sldLayoutId id="2147483693" r:id="rId9"/>
    <p:sldLayoutId id="2147483767" r:id="rId10"/>
    <p:sldLayoutId id="2147483768"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78" r:id="rId26"/>
    <p:sldLayoutId id="2147483779" r:id="rId27"/>
    <p:sldLayoutId id="2147483780" r:id="rId28"/>
    <p:sldLayoutId id="2147483781" r:id="rId29"/>
    <p:sldLayoutId id="2147483782" r:id="rId30"/>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userDrawn="1">
          <p15:clr>
            <a:srgbClr val="C35EA4"/>
          </p15:clr>
        </p15:guide>
        <p15:guide id="17" pos="7400"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13.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w5TYOQcKdlQ"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notesSlide" Target="../notesSlides/notesSlide19.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TnhZqkLchIM"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21.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E18vfMV0Yrc"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48.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notesSlide" Target="../notesSlides/notesSlide38.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M3YFdoL9NrQ"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abci_fMcPls"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69.jpg"/></Relationships>
</file>

<file path=ppt/slides/_rels/slide4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notesSlide" Target="../notesSlides/notesSlide43.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dQkNHJz-CXI"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video" Target="https://www.youtube.com/embed/fN8Cixcc5yg" TargetMode="External"/><Relationship Id="rId6" Type="http://schemas.openxmlformats.org/officeDocument/2006/relationships/hyperlink" Target="https://youtu.be/x1XARd8Xo7M"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4550" y="3496777"/>
            <a:ext cx="6089110" cy="1793104"/>
          </a:xfrm>
        </p:spPr>
        <p:txBody>
          <a:bodyPr/>
          <a:lstStyle/>
          <a:p>
            <a:r>
              <a:rPr lang="en-US" dirty="0"/>
              <a:t>Big Data External Case Study Library</a:t>
            </a:r>
          </a:p>
        </p:txBody>
      </p:sp>
      <p:sp>
        <p:nvSpPr>
          <p:cNvPr id="7" name="Text Placeholder 6"/>
          <p:cNvSpPr>
            <a:spLocks noGrp="1"/>
          </p:cNvSpPr>
          <p:nvPr>
            <p:ph type="body" sz="quarter" idx="14"/>
          </p:nvPr>
        </p:nvSpPr>
        <p:spPr>
          <a:xfrm>
            <a:off x="333181" y="5289861"/>
            <a:ext cx="5304609" cy="1698765"/>
          </a:xfrm>
        </p:spPr>
        <p:txBody>
          <a:bodyPr/>
          <a:lstStyle/>
          <a:p>
            <a:r>
              <a:rPr lang="en-US" dirty="0"/>
              <a:t>Library of external slides</a:t>
            </a:r>
          </a:p>
        </p:txBody>
      </p:sp>
    </p:spTree>
    <p:extLst>
      <p:ext uri="{BB962C8B-B14F-4D97-AF65-F5344CB8AC3E}">
        <p14:creationId xmlns:p14="http://schemas.microsoft.com/office/powerpoint/2010/main" val="190713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0539" y="39548"/>
            <a:ext cx="5385006" cy="6244417"/>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helps predict the weather</a:t>
            </a:r>
          </a:p>
        </p:txBody>
      </p:sp>
      <p:sp>
        <p:nvSpPr>
          <p:cNvPr id="3" name="Content Placeholder 2"/>
          <p:cNvSpPr>
            <a:spLocks noGrp="1"/>
          </p:cNvSpPr>
          <p:nvPr>
            <p:ph sz="quarter" idx="4294967295"/>
          </p:nvPr>
        </p:nvSpPr>
        <p:spPr>
          <a:xfrm>
            <a:off x="359487" y="1390827"/>
            <a:ext cx="6343650" cy="861774"/>
          </a:xfrm>
        </p:spPr>
        <p:txBody>
          <a:bodyPr lIns="0" tIns="0" rIns="0" bIns="0"/>
          <a:lstStyle/>
          <a:p>
            <a:pPr marL="0" indent="0">
              <a:lnSpc>
                <a:spcPct val="100000"/>
              </a:lnSpc>
              <a:spcBef>
                <a:spcPts val="0"/>
              </a:spcBef>
              <a:buNone/>
            </a:pPr>
            <a:r>
              <a:rPr lang="en-US" sz="2800" i="1" dirty="0" err="1">
                <a:solidFill>
                  <a:schemeClr val="accent1"/>
                </a:solidFill>
              </a:rPr>
              <a:t>AccuWeather</a:t>
            </a:r>
            <a:r>
              <a:rPr lang="en-US" sz="2800" i="1" dirty="0">
                <a:solidFill>
                  <a:schemeClr val="accent1"/>
                </a:solidFill>
              </a:rPr>
              <a:t> uses big data to create tailored services for weather prediction  </a:t>
            </a:r>
          </a:p>
        </p:txBody>
      </p:sp>
      <p:sp>
        <p:nvSpPr>
          <p:cNvPr id="19" name="Rectangle 11"/>
          <p:cNvSpPr/>
          <p:nvPr/>
        </p:nvSpPr>
        <p:spPr>
          <a:xfrm>
            <a:off x="6813132" y="2011680"/>
            <a:ext cx="5378868" cy="4325620"/>
          </a:xfrm>
          <a:prstGeom prst="rect">
            <a:avLst/>
          </a:prstGeom>
          <a:gradFill flip="none" rotWithShape="1">
            <a:gsLst>
              <a:gs pos="46000">
                <a:srgbClr val="000000">
                  <a:alpha val="69000"/>
                </a:srgbClr>
              </a:gs>
              <a:gs pos="0">
                <a:schemeClr val="tx1">
                  <a:alpha val="0"/>
                </a:schemeClr>
              </a:gs>
              <a:gs pos="84000">
                <a:sysClr val="windowText" lastClr="000000">
                  <a:alpha val="99000"/>
                </a:sysClr>
              </a:gs>
            </a:gsLst>
            <a:lin ang="5400000" scaled="1"/>
            <a:tileRect/>
          </a:gradFill>
        </p:spPr>
        <p:txBody>
          <a:bodyPr wrap="square" rIns="182880" bIns="279781" anchor="b">
            <a:noAutofit/>
          </a:bodyPr>
          <a:lstStyle/>
          <a:p>
            <a:pPr algn="r" defTabSz="932597">
              <a:spcBef>
                <a:spcPts val="1224"/>
              </a:spcBef>
              <a:defRPr/>
            </a:pPr>
            <a:r>
              <a:rPr lang="en-US" sz="1600" dirty="0"/>
              <a:t>“I heard a story recently about a farmer in a developing country who got his forecast by looking through a telescope at a guy a mile away who held a sign printed with the weather prediction. Now, he can use a simple phone and instantly get a temperature forecast or a warning about catastrophic events like flooding. It’s a huge capability to be able to give this kind of information to people”</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Chris Patti, Chief Technology Officer</a:t>
            </a:r>
          </a:p>
        </p:txBody>
      </p:sp>
      <p:graphicFrame>
        <p:nvGraphicFramePr>
          <p:cNvPr id="27" name="Table 26"/>
          <p:cNvGraphicFramePr>
            <a:graphicFrameLocks noGrp="1"/>
          </p:cNvGraphicFramePr>
          <p:nvPr>
            <p:extLst/>
          </p:nvPr>
        </p:nvGraphicFramePr>
        <p:xfrm>
          <a:off x="571507" y="2330450"/>
          <a:ext cx="5919609" cy="3688080"/>
        </p:xfrm>
        <a:graphic>
          <a:graphicData uri="http://schemas.openxmlformats.org/drawingml/2006/table">
            <a:tbl>
              <a:tblPr firstRow="1" bandRow="1">
                <a:tableStyleId>{2D5ABB26-0587-4C30-8999-92F81FD0307C}</a:tableStyleId>
              </a:tblPr>
              <a:tblGrid>
                <a:gridCol w="1035707">
                  <a:extLst>
                    <a:ext uri="{9D8B030D-6E8A-4147-A177-3AD203B41FA5}">
                      <a16:colId xmlns:a16="http://schemas.microsoft.com/office/drawing/2014/main" val="20000"/>
                    </a:ext>
                  </a:extLst>
                </a:gridCol>
                <a:gridCol w="4883902">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Expanding from providing US weather reports, </a:t>
                      </a:r>
                      <a:r>
                        <a:rPr lang="en-US" sz="1400" kern="0" baseline="0" dirty="0" err="1">
                          <a:solidFill>
                            <a:schemeClr val="bg1"/>
                          </a:solidFill>
                          <a:latin typeface="+mn-lt"/>
                          <a:ea typeface="+mn-ea"/>
                          <a:cs typeface="+mn-cs"/>
                        </a:rPr>
                        <a:t>AccuWeather</a:t>
                      </a:r>
                      <a:r>
                        <a:rPr lang="en-US" sz="1400" kern="0" baseline="0" dirty="0">
                          <a:solidFill>
                            <a:schemeClr val="bg1"/>
                          </a:solidFill>
                          <a:latin typeface="+mn-lt"/>
                          <a:ea typeface="+mn-ea"/>
                          <a:cs typeface="+mn-cs"/>
                        </a:rPr>
                        <a:t> had to deal with globalization where they received 3x more requests (12 billion) for weather forecasts from around the world.</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err="1">
                          <a:solidFill>
                            <a:schemeClr val="bg1"/>
                          </a:solidFill>
                          <a:latin typeface="+mn-lt"/>
                          <a:ea typeface="+mn-ea"/>
                          <a:cs typeface="+mn-cs"/>
                        </a:rPr>
                        <a:t>AccuWeather</a:t>
                      </a:r>
                      <a:r>
                        <a:rPr lang="en-US" sz="1400" kern="0" baseline="0" dirty="0">
                          <a:solidFill>
                            <a:schemeClr val="bg1"/>
                          </a:solidFill>
                          <a:latin typeface="+mn-lt"/>
                          <a:ea typeface="+mn-ea"/>
                          <a:cs typeface="+mn-cs"/>
                        </a:rPr>
                        <a:t> implemented their API on Azure Cloud Services, Cache Services, Traffic Manager, and App Services. They use Dynamics CRM to manage sales as they sell weather services to the Global Fortune 500. Finally, they use HDInsight to store large volumes of unstructured log data including when, where, and how frequently users access their services.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By understanding when customers are most likely to request data,</a:t>
                      </a:r>
                      <a:r>
                        <a:rPr lang="en-US" sz="1400" kern="0" baseline="0" dirty="0">
                          <a:solidFill>
                            <a:schemeClr val="bg1"/>
                          </a:solidFill>
                          <a:latin typeface="+mn-lt"/>
                          <a:ea typeface="+mn-ea"/>
                          <a:cs typeface="+mn-cs"/>
                        </a:rPr>
                        <a:t> </a:t>
                      </a:r>
                      <a:r>
                        <a:rPr lang="en-US" sz="1400" kern="0" baseline="0" dirty="0" err="1">
                          <a:solidFill>
                            <a:schemeClr val="bg1"/>
                          </a:solidFill>
                          <a:latin typeface="+mn-lt"/>
                          <a:ea typeface="+mn-ea"/>
                          <a:cs typeface="+mn-cs"/>
                        </a:rPr>
                        <a:t>AccuWeather</a:t>
                      </a:r>
                      <a:r>
                        <a:rPr lang="en-US" sz="1400" kern="0" baseline="0" dirty="0">
                          <a:solidFill>
                            <a:schemeClr val="bg1"/>
                          </a:solidFill>
                          <a:latin typeface="+mn-lt"/>
                          <a:ea typeface="+mn-ea"/>
                          <a:cs typeface="+mn-cs"/>
                        </a:rPr>
                        <a:t> can create tailored services and a better user experience. </a:t>
                      </a:r>
                    </a:p>
                    <a:p>
                      <a:pPr marL="177800" indent="-177800">
                        <a:buFont typeface="Arial" panose="020B0604020202020204" pitchFamily="34" charset="0"/>
                        <a:buChar char="•"/>
                      </a:pPr>
                      <a:r>
                        <a:rPr lang="en-US" sz="1400" kern="0" baseline="0" dirty="0">
                          <a:solidFill>
                            <a:schemeClr val="bg1"/>
                          </a:solidFill>
                          <a:latin typeface="+mn-lt"/>
                          <a:ea typeface="+mn-ea"/>
                          <a:cs typeface="+mn-cs"/>
                        </a:rPr>
                        <a:t>They are looking to combine HDInsight with Machine Learning to build predictive models on safer travel routes due to weather patterns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t="34569" b="31657"/>
          <a:stretch/>
        </p:blipFill>
        <p:spPr>
          <a:xfrm>
            <a:off x="103917" y="6041963"/>
            <a:ext cx="1267683" cy="242001"/>
          </a:xfrm>
          <a:prstGeom prst="rect">
            <a:avLst/>
          </a:prstGeom>
        </p:spPr>
      </p:pic>
    </p:spTree>
    <p:extLst>
      <p:ext uri="{BB962C8B-B14F-4D97-AF65-F5344CB8AC3E}">
        <p14:creationId xmlns:p14="http://schemas.microsoft.com/office/powerpoint/2010/main" val="23802191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0539" y="39549"/>
            <a:ext cx="5397938" cy="6297751"/>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helps grow tourism</a:t>
            </a:r>
          </a:p>
        </p:txBody>
      </p:sp>
      <p:sp>
        <p:nvSpPr>
          <p:cNvPr id="3" name="Content Placeholder 2"/>
          <p:cNvSpPr>
            <a:spLocks noGrp="1"/>
          </p:cNvSpPr>
          <p:nvPr>
            <p:ph sz="quarter" idx="4294967295"/>
          </p:nvPr>
        </p:nvSpPr>
        <p:spPr>
          <a:xfrm>
            <a:off x="359487" y="1390827"/>
            <a:ext cx="6343650" cy="861774"/>
          </a:xfrm>
        </p:spPr>
        <p:txBody>
          <a:bodyPr lIns="0" tIns="0" rIns="0" bIns="0"/>
          <a:lstStyle/>
          <a:p>
            <a:pPr marL="0" indent="0">
              <a:lnSpc>
                <a:spcPct val="100000"/>
              </a:lnSpc>
              <a:spcBef>
                <a:spcPts val="0"/>
              </a:spcBef>
              <a:buNone/>
            </a:pPr>
            <a:r>
              <a:rPr lang="en-US" sz="2800" i="1" dirty="0">
                <a:solidFill>
                  <a:schemeClr val="accent1"/>
                </a:solidFill>
              </a:rPr>
              <a:t>Tourism Australia uses big data to drive tourists to Australia</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“The discussions and questions that the various business units are asking about their data are on a much different level than they were just a couple of years ago. The tools facilitate global collaboration via the cloud among teams in offices around the world..”</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Dave Rumsey, Chief Information Officer</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576884" y="2389580"/>
          <a:ext cx="5626317" cy="2916431"/>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Tourism Australia has an ambitious goal: </a:t>
                      </a:r>
                      <a:r>
                        <a:rPr lang="en-US" sz="1400" dirty="0">
                          <a:solidFill>
                            <a:schemeClr val="bg1"/>
                          </a:solidFill>
                          <a:effectLst/>
                        </a:rPr>
                        <a:t>Grow tourist spending to between $115 and $140 billion by 2020.</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Tourism Australia turned to partner </a:t>
                      </a:r>
                      <a:r>
                        <a:rPr lang="en-US" sz="1400" kern="0" baseline="0" dirty="0" err="1">
                          <a:solidFill>
                            <a:schemeClr val="bg1"/>
                          </a:solidFill>
                          <a:latin typeface="+mn-lt"/>
                          <a:ea typeface="+mn-ea"/>
                          <a:cs typeface="+mn-cs"/>
                        </a:rPr>
                        <a:t>BizData</a:t>
                      </a:r>
                      <a:r>
                        <a:rPr lang="en-US" sz="1400" kern="0" baseline="0" dirty="0">
                          <a:solidFill>
                            <a:schemeClr val="bg1"/>
                          </a:solidFill>
                          <a:latin typeface="+mn-lt"/>
                          <a:ea typeface="+mn-ea"/>
                          <a:cs typeface="+mn-cs"/>
                        </a:rPr>
                        <a:t> to create a BI solution powered by Power BI and HDInsight with Storm for HDInsight for real-time big data (</a:t>
                      </a:r>
                      <a:r>
                        <a:rPr lang="en-US" sz="1400" kern="0" baseline="0" dirty="0" err="1">
                          <a:solidFill>
                            <a:schemeClr val="bg1"/>
                          </a:solidFill>
                          <a:latin typeface="+mn-lt"/>
                          <a:ea typeface="+mn-ea"/>
                          <a:cs typeface="+mn-cs"/>
                        </a:rPr>
                        <a:t>eg</a:t>
                      </a:r>
                      <a:r>
                        <a:rPr lang="en-US" sz="1400" kern="0" baseline="0" dirty="0">
                          <a:solidFill>
                            <a:schemeClr val="bg1"/>
                          </a:solidFill>
                          <a:latin typeface="+mn-lt"/>
                          <a:ea typeface="+mn-ea"/>
                          <a:cs typeface="+mn-cs"/>
                        </a:rPr>
                        <a:t>: government data on immigration, visitor arrivals and departures, and social media feeds). Now marketing staff can get real-time insights on the spend and ROI on multiple campaigns.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Tourism Australia has seen a 20% uplift in overnight tourist expenditures and more than 8% in international arrivals.  They</a:t>
                      </a:r>
                      <a:r>
                        <a:rPr lang="en-US" sz="1400" kern="0" baseline="0" dirty="0">
                          <a:solidFill>
                            <a:schemeClr val="bg1"/>
                          </a:solidFill>
                          <a:latin typeface="+mn-lt"/>
                          <a:ea typeface="+mn-ea"/>
                          <a:cs typeface="+mn-cs"/>
                        </a:rPr>
                        <a:t> now feel better equipped to market Australia to the world.</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944" y="5373951"/>
            <a:ext cx="811368" cy="910015"/>
          </a:xfrm>
          <a:prstGeom prst="rect">
            <a:avLst/>
          </a:prstGeom>
        </p:spPr>
      </p:pic>
    </p:spTree>
    <p:extLst>
      <p:ext uri="{BB962C8B-B14F-4D97-AF65-F5344CB8AC3E}">
        <p14:creationId xmlns:p14="http://schemas.microsoft.com/office/powerpoint/2010/main" val="16415615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94205" y="19217"/>
            <a:ext cx="5397796" cy="6326528"/>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helps drive fan engagement</a:t>
            </a:r>
          </a:p>
        </p:txBody>
      </p:sp>
      <p:sp>
        <p:nvSpPr>
          <p:cNvPr id="3" name="Content Placeholder 2"/>
          <p:cNvSpPr>
            <a:spLocks noGrp="1"/>
          </p:cNvSpPr>
          <p:nvPr>
            <p:ph sz="quarter" idx="4294967295"/>
          </p:nvPr>
        </p:nvSpPr>
        <p:spPr>
          <a:xfrm>
            <a:off x="327589" y="1439777"/>
            <a:ext cx="6343650" cy="861774"/>
          </a:xfrm>
        </p:spPr>
        <p:txBody>
          <a:bodyPr lIns="0" tIns="0" rIns="0" bIns="0"/>
          <a:lstStyle/>
          <a:p>
            <a:pPr marL="0" indent="0">
              <a:lnSpc>
                <a:spcPct val="100000"/>
              </a:lnSpc>
              <a:spcBef>
                <a:spcPts val="0"/>
              </a:spcBef>
              <a:buNone/>
            </a:pPr>
            <a:r>
              <a:rPr lang="en-US" sz="2800" i="1" dirty="0">
                <a:solidFill>
                  <a:schemeClr val="accent1"/>
                </a:solidFill>
              </a:rPr>
              <a:t>Real Madrid uses big data to engage with their fans</a:t>
            </a:r>
          </a:p>
        </p:txBody>
      </p:sp>
      <p:sp>
        <p:nvSpPr>
          <p:cNvPr id="19" name="Rectangle 11"/>
          <p:cNvSpPr/>
          <p:nvPr/>
        </p:nvSpPr>
        <p:spPr>
          <a:xfrm>
            <a:off x="6813132" y="2011680"/>
            <a:ext cx="5378868" cy="4325620"/>
          </a:xfrm>
          <a:prstGeom prst="rect">
            <a:avLst/>
          </a:prstGeom>
          <a:gradFill flip="none" rotWithShape="1">
            <a:gsLst>
              <a:gs pos="46000">
                <a:srgbClr val="000000">
                  <a:alpha val="73000"/>
                </a:srgbClr>
              </a:gs>
              <a:gs pos="0">
                <a:schemeClr val="tx1">
                  <a:alpha val="0"/>
                </a:schemeClr>
              </a:gs>
              <a:gs pos="84000">
                <a:sysClr val="windowText" lastClr="000000"/>
              </a:gs>
            </a:gsLst>
            <a:lin ang="5400000" scaled="1"/>
            <a:tileRect/>
          </a:gradFill>
        </p:spPr>
        <p:txBody>
          <a:bodyPr wrap="square" rIns="182880" bIns="279781" anchor="b">
            <a:noAutofit/>
          </a:bodyPr>
          <a:lstStyle/>
          <a:p>
            <a:pPr algn="r" defTabSz="932597">
              <a:spcBef>
                <a:spcPts val="1224"/>
              </a:spcBef>
              <a:defRPr/>
            </a:pPr>
            <a:r>
              <a:rPr lang="en-US" sz="1600" dirty="0"/>
              <a:t>“We wanted to connect with all the people who support Real Madrid in the world. It is critical for us to understand and learn from them, because in the end, the club belongs to them.”</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José </a:t>
            </a:r>
            <a:r>
              <a:rPr lang="en-US" sz="1400" i="1" kern="0" dirty="0" err="1">
                <a:solidFill>
                  <a:prstClr val="white"/>
                </a:solidFill>
                <a:cs typeface="Segoe UI" panose="020B0502040204020203" pitchFamily="34" charset="0"/>
              </a:rPr>
              <a:t>Ángel</a:t>
            </a:r>
            <a:r>
              <a:rPr lang="en-US" sz="1400" i="1" kern="0" dirty="0">
                <a:solidFill>
                  <a:prstClr val="white"/>
                </a:solidFill>
                <a:cs typeface="Segoe UI" panose="020B0502040204020203" pitchFamily="34" charset="0"/>
              </a:rPr>
              <a:t> Sánchez, CEO</a:t>
            </a:r>
          </a:p>
        </p:txBody>
      </p:sp>
      <p:graphicFrame>
        <p:nvGraphicFramePr>
          <p:cNvPr id="27" name="Table 26"/>
          <p:cNvGraphicFramePr>
            <a:graphicFrameLocks noGrp="1"/>
          </p:cNvGraphicFramePr>
          <p:nvPr>
            <p:extLst>
              <p:ext uri="{D42A27DB-BD31-4B8C-83A1-F6EECF244321}">
                <p14:modId xmlns:p14="http://schemas.microsoft.com/office/powerpoint/2010/main" val="1222670231"/>
              </p:ext>
            </p:extLst>
          </p:nvPr>
        </p:nvGraphicFramePr>
        <p:xfrm>
          <a:off x="581034" y="2268723"/>
          <a:ext cx="6151688" cy="3566160"/>
        </p:xfrm>
        <a:graphic>
          <a:graphicData uri="http://schemas.openxmlformats.org/drawingml/2006/table">
            <a:tbl>
              <a:tblPr firstRow="1" bandRow="1">
                <a:tableStyleId>{2D5ABB26-0587-4C30-8999-92F81FD0307C}</a:tableStyleId>
              </a:tblPr>
              <a:tblGrid>
                <a:gridCol w="1076311">
                  <a:extLst>
                    <a:ext uri="{9D8B030D-6E8A-4147-A177-3AD203B41FA5}">
                      <a16:colId xmlns:a16="http://schemas.microsoft.com/office/drawing/2014/main" val="20000"/>
                    </a:ext>
                  </a:extLst>
                </a:gridCol>
                <a:gridCol w="5075377">
                  <a:extLst>
                    <a:ext uri="{9D8B030D-6E8A-4147-A177-3AD203B41FA5}">
                      <a16:colId xmlns:a16="http://schemas.microsoft.com/office/drawing/2014/main" val="20001"/>
                    </a:ext>
                  </a:extLst>
                </a:gridCol>
              </a:tblGrid>
              <a:tr h="665863">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350" kern="0" dirty="0">
                          <a:solidFill>
                            <a:schemeClr val="bg1"/>
                          </a:solidFill>
                          <a:latin typeface="+mn-lt"/>
                          <a:ea typeface="+mn-ea"/>
                          <a:cs typeface="+mn-cs"/>
                        </a:rPr>
                        <a:t>Real Madrid is the leading sports franchise in the world with 450 million global supporters and more than 100 championships. They needed to engage with each fan. </a:t>
                      </a: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87106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350" kern="0" dirty="0">
                          <a:solidFill>
                            <a:schemeClr val="bg1"/>
                          </a:solidFill>
                          <a:latin typeface="+mn-lt"/>
                          <a:ea typeface="+mn-ea"/>
                          <a:cs typeface="+mn-cs"/>
                        </a:rPr>
                        <a:t>They use the Microsoft Cloud platform – Office 365,</a:t>
                      </a:r>
                      <a:r>
                        <a:rPr lang="en-US" sz="1350" kern="0" baseline="0" dirty="0">
                          <a:solidFill>
                            <a:schemeClr val="bg1"/>
                          </a:solidFill>
                          <a:latin typeface="+mn-lt"/>
                          <a:ea typeface="+mn-ea"/>
                          <a:cs typeface="+mn-cs"/>
                        </a:rPr>
                        <a:t> Dynamics CRM Online, Power BI, Azure Media Services, Azure </a:t>
                      </a:r>
                      <a:r>
                        <a:rPr lang="en-US" sz="1350" kern="0" baseline="0" dirty="0" err="1">
                          <a:solidFill>
                            <a:schemeClr val="bg1"/>
                          </a:solidFill>
                          <a:latin typeface="+mn-lt"/>
                          <a:ea typeface="+mn-ea"/>
                          <a:cs typeface="+mn-cs"/>
                        </a:rPr>
                        <a:t>DocumentDB</a:t>
                      </a:r>
                      <a:r>
                        <a:rPr lang="en-US" sz="1350" kern="0" baseline="0" dirty="0">
                          <a:solidFill>
                            <a:schemeClr val="bg1"/>
                          </a:solidFill>
                          <a:latin typeface="+mn-lt"/>
                          <a:ea typeface="+mn-ea"/>
                          <a:cs typeface="+mn-cs"/>
                        </a:rPr>
                        <a:t>, Azure SQL Database, Azure Data Factory and </a:t>
                      </a:r>
                      <a:r>
                        <a:rPr lang="en-US" sz="1350" kern="0" dirty="0">
                          <a:solidFill>
                            <a:schemeClr val="bg1"/>
                          </a:solidFill>
                          <a:latin typeface="+mn-lt"/>
                          <a:ea typeface="+mn-ea"/>
                          <a:cs typeface="+mn-cs"/>
                        </a:rPr>
                        <a:t>Azure HDInsight to give fans a better overall experience by analyzing social media data and generating custom</a:t>
                      </a:r>
                      <a:r>
                        <a:rPr lang="en-US" sz="1350" kern="0" baseline="0" dirty="0">
                          <a:solidFill>
                            <a:schemeClr val="bg1"/>
                          </a:solidFill>
                          <a:latin typeface="+mn-lt"/>
                          <a:ea typeface="+mn-ea"/>
                          <a:cs typeface="+mn-cs"/>
                        </a:rPr>
                        <a:t> marketing campaigns to boost revenues. HDInsight is used to collect and analyze all user behavior within their app including actions, check-ins, profile updates, fan challenges, etc. They use this information to see how the user interacts with the app, how they open it, if they click on advertisement, etc.  In the future, Machine Learning will be used to predict seat prices.</a:t>
                      </a:r>
                      <a:endParaRPr lang="en-US" sz="135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44891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350" kern="0" dirty="0">
                          <a:solidFill>
                            <a:schemeClr val="bg1"/>
                          </a:solidFill>
                          <a:latin typeface="+mn-lt"/>
                          <a:ea typeface="+mn-ea"/>
                          <a:cs typeface="+mn-cs"/>
                        </a:rPr>
                        <a:t>Connect with all of their global fans around the world to make possible what used to be impossible. </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260" y="5723215"/>
            <a:ext cx="592819" cy="592819"/>
          </a:xfrm>
          <a:prstGeom prst="rect">
            <a:avLst/>
          </a:prstGeom>
        </p:spPr>
      </p:pic>
    </p:spTree>
    <p:extLst>
      <p:ext uri="{BB962C8B-B14F-4D97-AF65-F5344CB8AC3E}">
        <p14:creationId xmlns:p14="http://schemas.microsoft.com/office/powerpoint/2010/main" val="4808559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Real Madrid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4" name="w5TYOQcKdlQ"/>
          <p:cNvPicPr>
            <a:picLocks noRot="1" noChangeAspect="1"/>
          </p:cNvPicPr>
          <p:nvPr>
            <a:videoFile r:link="rId1"/>
          </p:nvPr>
        </p:nvPicPr>
        <p:blipFill>
          <a:blip r:embed="rId8"/>
          <a:stretch>
            <a:fillRect/>
          </a:stretch>
        </p:blipFill>
        <p:spPr>
          <a:xfrm>
            <a:off x="2096125" y="958940"/>
            <a:ext cx="8604244" cy="4839887"/>
          </a:xfrm>
          <a:prstGeom prst="rect">
            <a:avLst/>
          </a:prstGeom>
        </p:spPr>
      </p:pic>
    </p:spTree>
    <p:extLst>
      <p:ext uri="{BB962C8B-B14F-4D97-AF65-F5344CB8AC3E}">
        <p14:creationId xmlns:p14="http://schemas.microsoft.com/office/powerpoint/2010/main" val="20625130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Financial Services</a:t>
            </a:r>
          </a:p>
        </p:txBody>
      </p:sp>
    </p:spTree>
    <p:extLst>
      <p:ext uri="{BB962C8B-B14F-4D97-AF65-F5344CB8AC3E}">
        <p14:creationId xmlns:p14="http://schemas.microsoft.com/office/powerpoint/2010/main" val="83698436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2280" y="1"/>
            <a:ext cx="5379719" cy="6337299"/>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introduces culture of experimentation</a:t>
            </a:r>
          </a:p>
        </p:txBody>
      </p:sp>
      <p:sp>
        <p:nvSpPr>
          <p:cNvPr id="3" name="Content Placeholder 2"/>
          <p:cNvSpPr>
            <a:spLocks noGrp="1"/>
          </p:cNvSpPr>
          <p:nvPr>
            <p:ph sz="quarter" idx="4294967295"/>
          </p:nvPr>
        </p:nvSpPr>
        <p:spPr>
          <a:xfrm>
            <a:off x="344933" y="1451906"/>
            <a:ext cx="6343650" cy="1292662"/>
          </a:xfrm>
        </p:spPr>
        <p:txBody>
          <a:bodyPr lIns="0" tIns="0" rIns="0" bIns="0"/>
          <a:lstStyle/>
          <a:p>
            <a:pPr marL="0" indent="0">
              <a:lnSpc>
                <a:spcPct val="100000"/>
              </a:lnSpc>
              <a:spcBef>
                <a:spcPts val="0"/>
              </a:spcBef>
              <a:buNone/>
            </a:pPr>
            <a:r>
              <a:rPr lang="en-US" sz="2800" i="1" dirty="0">
                <a:solidFill>
                  <a:schemeClr val="accent1"/>
                </a:solidFill>
              </a:rPr>
              <a:t>Tangerine instantly adapts to</a:t>
            </a:r>
            <a:br>
              <a:rPr lang="en-US" sz="2800" i="1" dirty="0">
                <a:solidFill>
                  <a:schemeClr val="accent1"/>
                </a:solidFill>
              </a:rPr>
            </a:br>
            <a:r>
              <a:rPr lang="en-US" sz="2800" i="1" dirty="0">
                <a:solidFill>
                  <a:schemeClr val="accent1"/>
                </a:solidFill>
              </a:rPr>
              <a:t>customer feedback to offer customers what they want, when they want it</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“I can see us…creating predictive, context-aware financial services applications that give information based on the time and where the customer is.”</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Billy Lo</a:t>
            </a:r>
            <a:br>
              <a:rPr lang="en-US" sz="1400" i="1" kern="0" dirty="0">
                <a:solidFill>
                  <a:prstClr val="white"/>
                </a:solidFill>
                <a:cs typeface="Segoe UI" panose="020B0502040204020203" pitchFamily="34" charset="0"/>
              </a:rPr>
            </a:br>
            <a:r>
              <a:rPr lang="en-US" sz="1400" i="1" kern="0" dirty="0">
                <a:solidFill>
                  <a:prstClr val="white"/>
                </a:solidFill>
                <a:cs typeface="Segoe UI" panose="020B0502040204020203" pitchFamily="34" charset="0"/>
              </a:rPr>
              <a:t>Head of Enterprise Architecture</a:t>
            </a:r>
            <a:endParaRPr lang="en-US" sz="16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469683" y="2790288"/>
          <a:ext cx="5626317" cy="2885898"/>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Lack of insight for targeted campaigns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Inability to support data growth</a:t>
                      </a: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with the Analytics Platform System </a:t>
                      </a:r>
                      <a:r>
                        <a:rPr lang="en-US" sz="1400" kern="0" dirty="0">
                          <a:solidFill>
                            <a:schemeClr val="bg1"/>
                          </a:solidFill>
                          <a:latin typeface="+mn-lt"/>
                          <a:ea typeface="+mn-ea"/>
                          <a:cs typeface="+mn-cs"/>
                        </a:rPr>
                        <a:t>enables instant analysis of social sentiment and customer feedback </a:t>
                      </a:r>
                      <a:r>
                        <a:rPr lang="en-US" sz="1400" kern="0" baseline="0" dirty="0">
                          <a:solidFill>
                            <a:schemeClr val="bg1"/>
                          </a:solidFill>
                          <a:latin typeface="+mn-lt"/>
                          <a:ea typeface="+mn-ea"/>
                          <a:cs typeface="+mn-cs"/>
                        </a:rPr>
                        <a:t>across </a:t>
                      </a:r>
                      <a:r>
                        <a:rPr lang="en-US" sz="1400" kern="0" dirty="0">
                          <a:solidFill>
                            <a:schemeClr val="bg1"/>
                          </a:solidFill>
                          <a:latin typeface="+mn-lt"/>
                          <a:ea typeface="+mn-ea"/>
                          <a:cs typeface="+mn-cs"/>
                        </a:rPr>
                        <a:t>digital, face-to-face and phone interactions. </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400" kern="0" dirty="0">
                          <a:solidFill>
                            <a:schemeClr val="bg1"/>
                          </a:solidFill>
                          <a:latin typeface="+mn-lt"/>
                          <a:ea typeface="+mn-ea"/>
                          <a:cs typeface="+mn-cs"/>
                        </a:rPr>
                        <a:t>Ability to</a:t>
                      </a:r>
                      <a:r>
                        <a:rPr lang="en-US" sz="1400" kern="0" baseline="0" dirty="0">
                          <a:solidFill>
                            <a:schemeClr val="bg1"/>
                          </a:solidFill>
                          <a:latin typeface="+mn-lt"/>
                          <a:ea typeface="+mn-ea"/>
                          <a:cs typeface="+mn-cs"/>
                        </a:rPr>
                        <a:t> make </a:t>
                      </a:r>
                      <a:r>
                        <a:rPr lang="en-US" sz="14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400" kern="0" dirty="0">
                          <a:solidFill>
                            <a:schemeClr val="bg1"/>
                          </a:solidFill>
                          <a:latin typeface="+mn-lt"/>
                          <a:ea typeface="+mn-ea"/>
                          <a:cs typeface="+mn-cs"/>
                        </a:rPr>
                        <a:t>Ability to offer incentives and new services to retain—and grow—its customer base</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86944" y="5954232"/>
            <a:ext cx="1091562" cy="262739"/>
          </a:xfrm>
          <a:custGeom>
            <a:avLst/>
            <a:gdLst>
              <a:gd name="connsiteX0" fmla="*/ 0 w 4352925"/>
              <a:gd name="connsiteY0" fmla="*/ 0 h 1047750"/>
              <a:gd name="connsiteX1" fmla="*/ 4352925 w 4352925"/>
              <a:gd name="connsiteY1" fmla="*/ 0 h 1047750"/>
              <a:gd name="connsiteX2" fmla="*/ 4352925 w 4352925"/>
              <a:gd name="connsiteY2" fmla="*/ 1047750 h 1047750"/>
              <a:gd name="connsiteX3" fmla="*/ 3998069 w 4352925"/>
              <a:gd name="connsiteY3" fmla="*/ 1047750 h 1047750"/>
              <a:gd name="connsiteX4" fmla="*/ 3998069 w 4352925"/>
              <a:gd name="connsiteY4" fmla="*/ 743334 h 1047750"/>
              <a:gd name="connsiteX5" fmla="*/ 1978769 w 4352925"/>
              <a:gd name="connsiteY5" fmla="*/ 743334 h 1047750"/>
              <a:gd name="connsiteX6" fmla="*/ 1978769 w 4352925"/>
              <a:gd name="connsiteY6" fmla="*/ 1047750 h 1047750"/>
              <a:gd name="connsiteX7" fmla="*/ 0 w 4352925"/>
              <a:gd name="connsiteY7"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2925" h="1047750">
                <a:moveTo>
                  <a:pt x="0" y="0"/>
                </a:moveTo>
                <a:lnTo>
                  <a:pt x="4352925" y="0"/>
                </a:lnTo>
                <a:lnTo>
                  <a:pt x="4352925" y="1047750"/>
                </a:lnTo>
                <a:lnTo>
                  <a:pt x="3998069" y="1047750"/>
                </a:lnTo>
                <a:lnTo>
                  <a:pt x="3998069" y="743334"/>
                </a:lnTo>
                <a:lnTo>
                  <a:pt x="1978769" y="743334"/>
                </a:lnTo>
                <a:lnTo>
                  <a:pt x="1978769" y="1047750"/>
                </a:lnTo>
                <a:lnTo>
                  <a:pt x="0" y="1047750"/>
                </a:lnTo>
                <a:close/>
              </a:path>
            </a:pathLst>
          </a:custGeom>
        </p:spPr>
      </p:pic>
    </p:spTree>
    <p:extLst>
      <p:ext uri="{BB962C8B-B14F-4D97-AF65-F5344CB8AC3E}">
        <p14:creationId xmlns:p14="http://schemas.microsoft.com/office/powerpoint/2010/main" val="13915980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3132" y="20156"/>
            <a:ext cx="5378868" cy="6317144"/>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transforming insurance </a:t>
            </a:r>
          </a:p>
        </p:txBody>
      </p:sp>
      <p:sp>
        <p:nvSpPr>
          <p:cNvPr id="3" name="Content Placeholder 2"/>
          <p:cNvSpPr>
            <a:spLocks noGrp="1"/>
          </p:cNvSpPr>
          <p:nvPr>
            <p:ph sz="quarter" idx="4294967295"/>
          </p:nvPr>
        </p:nvSpPr>
        <p:spPr>
          <a:xfrm>
            <a:off x="249492" y="1365349"/>
            <a:ext cx="6343650" cy="861774"/>
          </a:xfrm>
        </p:spPr>
        <p:txBody>
          <a:bodyPr lIns="0" tIns="0" rIns="0" bIns="0"/>
          <a:lstStyle/>
          <a:p>
            <a:pPr marL="0" indent="0">
              <a:lnSpc>
                <a:spcPct val="100000"/>
              </a:lnSpc>
              <a:spcBef>
                <a:spcPts val="0"/>
              </a:spcBef>
              <a:buNone/>
            </a:pPr>
            <a:r>
              <a:rPr lang="en-US" sz="2800" i="1" dirty="0" err="1">
                <a:solidFill>
                  <a:schemeClr val="accent1"/>
                </a:solidFill>
              </a:rPr>
              <a:t>Milliman</a:t>
            </a:r>
            <a:r>
              <a:rPr lang="en-US" sz="2800" i="1" dirty="0">
                <a:solidFill>
                  <a:schemeClr val="accent1"/>
                </a:solidFill>
              </a:rPr>
              <a:t> using big data to run sophisticated financial modelling</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“Actuaries should be focused on analyzing results and creating value for the company, not worrying about massaging data and managing reporting systems.”</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Paul Maher, CTO</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1936207294"/>
              </p:ext>
            </p:extLst>
          </p:nvPr>
        </p:nvGraphicFramePr>
        <p:xfrm>
          <a:off x="576884" y="2515306"/>
          <a:ext cx="5626317" cy="3350668"/>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err="1">
                          <a:solidFill>
                            <a:schemeClr val="bg1"/>
                          </a:solidFill>
                          <a:latin typeface="+mn-lt"/>
                          <a:ea typeface="+mn-ea"/>
                          <a:cs typeface="+mn-cs"/>
                        </a:rPr>
                        <a:t>Milliman</a:t>
                      </a:r>
                      <a:r>
                        <a:rPr lang="en-US" sz="1400" kern="0" baseline="0" dirty="0">
                          <a:solidFill>
                            <a:schemeClr val="bg1"/>
                          </a:solidFill>
                          <a:latin typeface="+mn-lt"/>
                          <a:ea typeface="+mn-ea"/>
                          <a:cs typeface="+mn-cs"/>
                        </a:rPr>
                        <a:t> is the leading global provider of actuarial products and services to the life insurance industry. To free actuaries from the complexities of technologies, </a:t>
                      </a:r>
                      <a:r>
                        <a:rPr lang="en-US" sz="1400" kern="0" baseline="0" dirty="0" err="1">
                          <a:solidFill>
                            <a:schemeClr val="bg1"/>
                          </a:solidFill>
                          <a:latin typeface="+mn-lt"/>
                          <a:ea typeface="+mn-ea"/>
                          <a:cs typeface="+mn-cs"/>
                        </a:rPr>
                        <a:t>Milliman</a:t>
                      </a:r>
                      <a:r>
                        <a:rPr lang="en-US" sz="1400" kern="0" baseline="0" dirty="0">
                          <a:solidFill>
                            <a:schemeClr val="bg1"/>
                          </a:solidFill>
                          <a:latin typeface="+mn-lt"/>
                          <a:ea typeface="+mn-ea"/>
                          <a:cs typeface="+mn-cs"/>
                        </a:rPr>
                        <a:t> built a solution that does the financial modelling but needed a cloud and data platform.</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20828">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 (Hadoop-as-a-service), Data Factory to pull together multiple types of data so that </a:t>
                      </a:r>
                      <a:r>
                        <a:rPr lang="en-US" sz="1400" kern="0" baseline="0" dirty="0" err="1">
                          <a:solidFill>
                            <a:schemeClr val="bg1"/>
                          </a:solidFill>
                          <a:latin typeface="+mn-lt"/>
                          <a:ea typeface="+mn-ea"/>
                          <a:cs typeface="+mn-cs"/>
                        </a:rPr>
                        <a:t>Milliman</a:t>
                      </a:r>
                      <a:r>
                        <a:rPr lang="en-US" sz="1400" kern="0" baseline="0" dirty="0">
                          <a:solidFill>
                            <a:schemeClr val="bg1"/>
                          </a:solidFill>
                          <a:latin typeface="+mn-lt"/>
                          <a:ea typeface="+mn-ea"/>
                          <a:cs typeface="+mn-cs"/>
                        </a:rPr>
                        <a:t> clients can gain real-time insights on their financial data.</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Actuaries worry less about managing data and more time on valuable projects.  They can </a:t>
                      </a:r>
                      <a:r>
                        <a:rPr lang="en-US" sz="1400" dirty="0">
                          <a:solidFill>
                            <a:schemeClr val="bg1"/>
                          </a:solidFill>
                          <a:effectLst/>
                        </a:rPr>
                        <a:t>better understand the risks and evaluate management actions as next</a:t>
                      </a:r>
                      <a:r>
                        <a:rPr lang="en-US" sz="1400" baseline="0" dirty="0">
                          <a:solidFill>
                            <a:schemeClr val="bg1"/>
                          </a:solidFill>
                          <a:effectLst/>
                        </a:rPr>
                        <a:t> steps</a:t>
                      </a:r>
                      <a:r>
                        <a:rPr lang="en-US" sz="1400" dirty="0">
                          <a:solidFill>
                            <a:schemeClr val="bg1"/>
                          </a:solidFill>
                          <a:effectLst/>
                        </a:rPr>
                        <a:t>.</a:t>
                      </a:r>
                    </a:p>
                    <a:p>
                      <a:pPr marL="177800" indent="-177800">
                        <a:buFont typeface="Arial" panose="020B0604020202020204" pitchFamily="34" charset="0"/>
                        <a:buChar char="•"/>
                      </a:pPr>
                      <a:r>
                        <a:rPr lang="en-US" sz="1400" kern="0" dirty="0">
                          <a:solidFill>
                            <a:schemeClr val="bg1"/>
                          </a:solidFill>
                          <a:latin typeface="+mn-lt"/>
                          <a:ea typeface="+mn-ea"/>
                          <a:cs typeface="+mn-cs"/>
                        </a:rPr>
                        <a:t>Insurance companies benefit</a:t>
                      </a:r>
                      <a:r>
                        <a:rPr lang="en-US" sz="1400" kern="0" baseline="0" dirty="0">
                          <a:solidFill>
                            <a:schemeClr val="bg1"/>
                          </a:solidFill>
                          <a:latin typeface="+mn-lt"/>
                          <a:ea typeface="+mn-ea"/>
                          <a:cs typeface="+mn-cs"/>
                        </a:rPr>
                        <a:t> from sophisticated financial modeling and big data analytics at nominal costs.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5815275"/>
            <a:ext cx="1254642" cy="479204"/>
          </a:xfrm>
          <a:prstGeom prst="rect">
            <a:avLst/>
          </a:prstGeom>
        </p:spPr>
      </p:pic>
    </p:spTree>
    <p:extLst>
      <p:ext uri="{BB962C8B-B14F-4D97-AF65-F5344CB8AC3E}">
        <p14:creationId xmlns:p14="http://schemas.microsoft.com/office/powerpoint/2010/main" val="1372814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Government &amp; Education</a:t>
            </a:r>
          </a:p>
        </p:txBody>
      </p:sp>
    </p:spTree>
    <p:extLst>
      <p:ext uri="{BB962C8B-B14F-4D97-AF65-F5344CB8AC3E}">
        <p14:creationId xmlns:p14="http://schemas.microsoft.com/office/powerpoint/2010/main" val="317530814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42913" y="1726952"/>
            <a:ext cx="6343650" cy="861774"/>
          </a:xfrm>
        </p:spPr>
        <p:txBody>
          <a:bodyPr lIns="0" tIns="0" rIns="0" bIns="0"/>
          <a:lstStyle/>
          <a:p>
            <a:pPr marL="0" indent="0">
              <a:lnSpc>
                <a:spcPct val="100000"/>
              </a:lnSpc>
              <a:spcBef>
                <a:spcPts val="0"/>
              </a:spcBef>
              <a:buNone/>
            </a:pPr>
            <a:r>
              <a:rPr lang="en-US" sz="2800" i="1" dirty="0">
                <a:solidFill>
                  <a:schemeClr val="accent1"/>
                </a:solidFill>
              </a:rPr>
              <a:t>Virginia Tech crunch endless amounts of Genomic data</a:t>
            </a:r>
          </a:p>
        </p:txBody>
      </p:sp>
      <p:graphicFrame>
        <p:nvGraphicFramePr>
          <p:cNvPr id="27" name="Table 26"/>
          <p:cNvGraphicFramePr>
            <a:graphicFrameLocks noGrp="1"/>
          </p:cNvGraphicFramePr>
          <p:nvPr>
            <p:extLst/>
          </p:nvPr>
        </p:nvGraphicFramePr>
        <p:xfrm>
          <a:off x="514631" y="2687975"/>
          <a:ext cx="5626317" cy="3253026"/>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117608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DNA sequencers are generating 15PB of genomic</a:t>
                      </a:r>
                      <a:r>
                        <a:rPr lang="en-US" sz="1400" kern="0" baseline="0" dirty="0">
                          <a:solidFill>
                            <a:schemeClr val="bg1"/>
                          </a:solidFill>
                          <a:latin typeface="+mn-lt"/>
                          <a:ea typeface="+mn-ea"/>
                          <a:cs typeface="+mn-cs"/>
                        </a:rPr>
                        <a:t> data each year. Virginia Tech needed to process this data to find medical breakthroughs including new cancer treatments. They were faced with creating a supercomputer center for millions of dollars or find a different way to process all of that data.</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was chosen to process genome data.  Virginia Tech has significant cost savings paying only for compute they needed</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Significant cost savings with the cloud</a:t>
                      </a:r>
                    </a:p>
                    <a:p>
                      <a:pPr marL="177800" indent="-177800">
                        <a:buFont typeface="Arial" panose="020B0604020202020204" pitchFamily="34" charset="0"/>
                        <a:buChar char="•"/>
                      </a:pPr>
                      <a:r>
                        <a:rPr lang="en-US" sz="1400" kern="0" dirty="0">
                          <a:solidFill>
                            <a:schemeClr val="bg1"/>
                          </a:solidFill>
                          <a:latin typeface="+mn-lt"/>
                          <a:ea typeface="+mn-ea"/>
                          <a:cs typeface="+mn-cs"/>
                        </a:rPr>
                        <a:t>Scale elastically and keep up with amount of data </a:t>
                      </a:r>
                    </a:p>
                    <a:p>
                      <a:pPr marL="177800" indent="-177800">
                        <a:buFont typeface="Arial" panose="020B0604020202020204" pitchFamily="34" charset="0"/>
                        <a:buChar char="•"/>
                      </a:pPr>
                      <a:r>
                        <a:rPr lang="en-US" sz="1400" kern="0" dirty="0">
                          <a:solidFill>
                            <a:schemeClr val="bg1"/>
                          </a:solidFill>
                          <a:latin typeface="+mn-lt"/>
                          <a:ea typeface="+mn-ea"/>
                          <a:cs typeface="+mn-cs"/>
                        </a:rPr>
                        <a:t>Some day,</a:t>
                      </a:r>
                      <a:r>
                        <a:rPr lang="en-US" sz="1400" kern="0" baseline="0" dirty="0">
                          <a:solidFill>
                            <a:schemeClr val="bg1"/>
                          </a:solidFill>
                          <a:latin typeface="+mn-lt"/>
                          <a:ea typeface="+mn-ea"/>
                          <a:cs typeface="+mn-cs"/>
                        </a:rPr>
                        <a:t> help find a treatment for cancer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21" name="Picture 2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563" y="-17929"/>
            <a:ext cx="5432331" cy="6338047"/>
          </a:xfrm>
          <a:prstGeom prst="rect">
            <a:avLst/>
          </a:prstGeom>
        </p:spPr>
      </p:pic>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“What excites me about what I’m doing with the cloud (HDInsight) is the ability to accelerate discovery to the point that we may be able to find treatments for cancer.” </a:t>
            </a:r>
          </a:p>
          <a:p>
            <a:pPr algn="r" defTabSz="932597">
              <a:spcBef>
                <a:spcPts val="1224"/>
              </a:spcBef>
              <a:defRPr/>
            </a:pPr>
            <a:r>
              <a:rPr lang="en-US" sz="1400" i="1" kern="0" dirty="0">
                <a:solidFill>
                  <a:prstClr val="white"/>
                </a:solidFill>
                <a:cs typeface="Segoe UI" panose="020B0502040204020203" pitchFamily="34" charset="0"/>
              </a:rPr>
              <a:t>Wu Feng, Professor of Computer Science</a:t>
            </a:r>
            <a:endParaRPr lang="en-US" sz="1600" i="1" kern="0" dirty="0">
              <a:solidFill>
                <a:prstClr val="white"/>
              </a:solidFill>
              <a:cs typeface="Segoe UI" panose="020B0502040204020203" pitchFamily="34" charset="0"/>
            </a:endParaRPr>
          </a:p>
        </p:txBody>
      </p:sp>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3785" y="5941001"/>
            <a:ext cx="1198244" cy="241752"/>
          </a:xfrm>
          <a:prstGeom prst="rect">
            <a:avLst/>
          </a:prstGeom>
        </p:spPr>
      </p:pic>
      <p:sp>
        <p:nvSpPr>
          <p:cNvPr id="14" name="Title 1"/>
          <p:cNvSpPr>
            <a:spLocks noGrp="1"/>
          </p:cNvSpPr>
          <p:nvPr>
            <p:ph type="title"/>
          </p:nvPr>
        </p:nvSpPr>
        <p:spPr>
          <a:xfrm>
            <a:off x="186944" y="161495"/>
            <a:ext cx="6406198" cy="899665"/>
          </a:xfrm>
        </p:spPr>
        <p:txBody>
          <a:bodyPr/>
          <a:lstStyle/>
          <a:p>
            <a:r>
              <a:rPr lang="en-US" sz="4000" dirty="0"/>
              <a:t>Example: Big Data helping to drive treatments for cancer</a:t>
            </a:r>
          </a:p>
        </p:txBody>
      </p:sp>
    </p:spTree>
    <p:extLst>
      <p:ext uri="{BB962C8B-B14F-4D97-AF65-F5344CB8AC3E}">
        <p14:creationId xmlns:p14="http://schemas.microsoft.com/office/powerpoint/2010/main" val="570733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Virginia Tech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9" name="TnhZqkLchIM"/>
          <p:cNvPicPr>
            <a:picLocks noRot="1" noChangeAspect="1"/>
          </p:cNvPicPr>
          <p:nvPr>
            <a:videoFile r:link="rId1"/>
          </p:nvPr>
        </p:nvPicPr>
        <p:blipFill>
          <a:blip r:embed="rId8"/>
          <a:stretch>
            <a:fillRect/>
          </a:stretch>
        </p:blipFill>
        <p:spPr>
          <a:xfrm>
            <a:off x="2160269" y="848532"/>
            <a:ext cx="8733018" cy="4912323"/>
          </a:xfrm>
          <a:prstGeom prst="rect">
            <a:avLst/>
          </a:prstGeom>
        </p:spPr>
      </p:pic>
    </p:spTree>
    <p:extLst>
      <p:ext uri="{BB962C8B-B14F-4D97-AF65-F5344CB8AC3E}">
        <p14:creationId xmlns:p14="http://schemas.microsoft.com/office/powerpoint/2010/main" val="3241361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Retail and </a:t>
            </a:r>
            <a:br>
              <a:rPr lang="en-US" dirty="0">
                <a:solidFill>
                  <a:schemeClr val="tx1"/>
                </a:solidFill>
              </a:rPr>
            </a:br>
            <a:r>
              <a:rPr lang="en-US" dirty="0">
                <a:solidFill>
                  <a:schemeClr val="tx1"/>
                </a:solidFill>
              </a:rPr>
              <a:t>Consumer Goods</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9875177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2280" y="0"/>
            <a:ext cx="5380383" cy="6337300"/>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improves quality of life</a:t>
            </a:r>
          </a:p>
        </p:txBody>
      </p:sp>
      <p:sp>
        <p:nvSpPr>
          <p:cNvPr id="3" name="Content Placeholder 2"/>
          <p:cNvSpPr>
            <a:spLocks noGrp="1"/>
          </p:cNvSpPr>
          <p:nvPr>
            <p:ph sz="quarter" idx="4294967295"/>
          </p:nvPr>
        </p:nvSpPr>
        <p:spPr>
          <a:xfrm>
            <a:off x="344933" y="1451906"/>
            <a:ext cx="6343650" cy="1292662"/>
          </a:xfrm>
        </p:spPr>
        <p:txBody>
          <a:bodyPr lIns="0" tIns="0" rIns="0" bIns="0"/>
          <a:lstStyle/>
          <a:p>
            <a:pPr marL="0" indent="0">
              <a:lnSpc>
                <a:spcPct val="100000"/>
              </a:lnSpc>
              <a:spcBef>
                <a:spcPts val="0"/>
              </a:spcBef>
              <a:buNone/>
            </a:pPr>
            <a:r>
              <a:rPr lang="en-US" sz="2800" i="1" dirty="0">
                <a:solidFill>
                  <a:schemeClr val="accent1"/>
                </a:solidFill>
              </a:rPr>
              <a:t>City of Barcelona can react instantly to heavy congestion to distribute bicycles to different stations based on real-time data </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“We can gain the insight needed to distribute bicycles in different ways so that people can use them to connect with other forms of transportation such as busses and trains…(creating) a more sustainable model.”</a:t>
            </a:r>
            <a:endParaRPr lang="en-US" sz="1600" kern="0" dirty="0">
              <a:solidFill>
                <a:prstClr val="white"/>
              </a:solidFill>
            </a:endParaRPr>
          </a:p>
          <a:p>
            <a:pPr algn="r" defTabSz="932597">
              <a:spcBef>
                <a:spcPts val="1224"/>
              </a:spcBef>
              <a:defRPr/>
            </a:pPr>
            <a:r>
              <a:rPr lang="en-US" sz="1400" i="1" kern="0" dirty="0" err="1">
                <a:solidFill>
                  <a:prstClr val="white"/>
                </a:solidFill>
                <a:cs typeface="Segoe UI" panose="020B0502040204020203" pitchFamily="34" charset="0"/>
              </a:rPr>
              <a:t>Lluis</a:t>
            </a:r>
            <a:r>
              <a:rPr lang="en-US" sz="1400" i="1" kern="0" dirty="0">
                <a:solidFill>
                  <a:prstClr val="white"/>
                </a:solidFill>
                <a:cs typeface="Segoe UI" panose="020B0502040204020203" pitchFamily="34" charset="0"/>
              </a:rPr>
              <a:t> </a:t>
            </a:r>
            <a:r>
              <a:rPr lang="en-US" sz="1400" i="1" kern="0" dirty="0" err="1">
                <a:solidFill>
                  <a:prstClr val="white"/>
                </a:solidFill>
                <a:cs typeface="Segoe UI" panose="020B0502040204020203" pitchFamily="34" charset="0"/>
              </a:rPr>
              <a:t>Sanz</a:t>
            </a:r>
            <a:r>
              <a:rPr lang="en-US" sz="1400" i="1" kern="0" dirty="0">
                <a:solidFill>
                  <a:prstClr val="white"/>
                </a:solidFill>
                <a:cs typeface="Segoe UI" panose="020B0502040204020203" pitchFamily="34" charset="0"/>
              </a:rPr>
              <a:t> Marco</a:t>
            </a:r>
            <a:br>
              <a:rPr lang="en-US" sz="1400" i="1" kern="0" dirty="0">
                <a:solidFill>
                  <a:prstClr val="white"/>
                </a:solidFill>
                <a:cs typeface="Segoe UI" panose="020B0502040204020203" pitchFamily="34" charset="0"/>
              </a:rPr>
            </a:br>
            <a:r>
              <a:rPr lang="en-US" sz="1400" i="1" kern="0" dirty="0">
                <a:solidFill>
                  <a:prstClr val="white"/>
                </a:solidFill>
                <a:cs typeface="Segoe UI" panose="020B0502040204020203" pitchFamily="34" charset="0"/>
              </a:rPr>
              <a:t>Director of Information </a:t>
            </a:r>
            <a:r>
              <a:rPr lang="en-US" sz="1400" i="1" kern="0" dirty="0" err="1">
                <a:solidFill>
                  <a:prstClr val="white"/>
                </a:solidFill>
                <a:cs typeface="Segoe UI" panose="020B0502040204020203" pitchFamily="34" charset="0"/>
              </a:rPr>
              <a:t>Municiple</a:t>
            </a: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2985528010"/>
              </p:ext>
            </p:extLst>
          </p:nvPr>
        </p:nvGraphicFramePr>
        <p:xfrm>
          <a:off x="469683" y="2790288"/>
          <a:ext cx="5626317" cy="3132937"/>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Collect near-real-time data from social media feeds, GPS signals, and data from government systems. Needed to meet BI needs of their</a:t>
                      </a:r>
                      <a:r>
                        <a:rPr lang="en-US" sz="1400" kern="0" baseline="0" dirty="0">
                          <a:solidFill>
                            <a:schemeClr val="bg1"/>
                          </a:solidFill>
                          <a:latin typeface="+mn-lt"/>
                          <a:ea typeface="+mn-ea"/>
                          <a:cs typeface="+mn-cs"/>
                        </a:rPr>
                        <a:t> city departments as well as to their citizens.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with SQL Server to collect data, analyze and generate near real-time BI.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Identify the transportation needs of the people based on records in government systems, social media, GPS </a:t>
                      </a:r>
                    </a:p>
                    <a:p>
                      <a:pPr marL="177800" indent="-177800">
                        <a:buFont typeface="Arial" panose="020B0604020202020204" pitchFamily="34" charset="0"/>
                        <a:buChar char="•"/>
                      </a:pPr>
                      <a:r>
                        <a:rPr lang="en-US" sz="1400" kern="0" dirty="0">
                          <a:solidFill>
                            <a:schemeClr val="bg1"/>
                          </a:solidFill>
                          <a:latin typeface="+mn-lt"/>
                          <a:ea typeface="+mn-ea"/>
                          <a:cs typeface="+mn-cs"/>
                        </a:rPr>
                        <a:t>Improve public bike rental stations and distribution to different stations to accommodate heavy times of congestion</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944" y="5904502"/>
            <a:ext cx="940107" cy="310958"/>
          </a:xfrm>
          <a:prstGeom prst="rect">
            <a:avLst/>
          </a:prstGeom>
        </p:spPr>
      </p:pic>
    </p:spTree>
    <p:extLst>
      <p:ext uri="{BB962C8B-B14F-4D97-AF65-F5344CB8AC3E}">
        <p14:creationId xmlns:p14="http://schemas.microsoft.com/office/powerpoint/2010/main" val="19980237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City of Barcelona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8" name="E18vfMV0Yrc"/>
          <p:cNvPicPr>
            <a:picLocks noRot="1" noChangeAspect="1"/>
          </p:cNvPicPr>
          <p:nvPr>
            <a:videoFile r:link="rId1"/>
          </p:nvPr>
        </p:nvPicPr>
        <p:blipFill>
          <a:blip r:embed="rId8"/>
          <a:stretch>
            <a:fillRect/>
          </a:stretch>
        </p:blipFill>
        <p:spPr>
          <a:xfrm>
            <a:off x="2290610" y="959381"/>
            <a:ext cx="8602677" cy="4839005"/>
          </a:xfrm>
          <a:prstGeom prst="rect">
            <a:avLst/>
          </a:prstGeom>
        </p:spPr>
      </p:pic>
    </p:spTree>
    <p:extLst>
      <p:ext uri="{BB962C8B-B14F-4D97-AF65-F5344CB8AC3E}">
        <p14:creationId xmlns:p14="http://schemas.microsoft.com/office/powerpoint/2010/main" val="19151609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563" y="187103"/>
            <a:ext cx="5384842" cy="6124714"/>
          </a:xfrm>
          <a:prstGeom prst="rect">
            <a:avLst/>
          </a:prstGeom>
        </p:spPr>
      </p:pic>
      <p:sp>
        <p:nvSpPr>
          <p:cNvPr id="3" name="Content Placeholder 2"/>
          <p:cNvSpPr>
            <a:spLocks noGrp="1"/>
          </p:cNvSpPr>
          <p:nvPr>
            <p:ph sz="quarter" idx="4294967295"/>
          </p:nvPr>
        </p:nvSpPr>
        <p:spPr>
          <a:xfrm>
            <a:off x="293653" y="1450159"/>
            <a:ext cx="6714353" cy="861774"/>
          </a:xfrm>
        </p:spPr>
        <p:txBody>
          <a:bodyPr lIns="0" tIns="0" rIns="0" bIns="0"/>
          <a:lstStyle/>
          <a:p>
            <a:pPr marL="0" indent="0">
              <a:lnSpc>
                <a:spcPct val="100000"/>
              </a:lnSpc>
              <a:spcBef>
                <a:spcPts val="0"/>
              </a:spcBef>
              <a:buNone/>
            </a:pPr>
            <a:r>
              <a:rPr lang="en-US" sz="2800" i="1" dirty="0">
                <a:solidFill>
                  <a:schemeClr val="accent1"/>
                </a:solidFill>
              </a:rPr>
              <a:t>Pearson uses big data to bring digital textbooks to life to and know how kids learn </a:t>
            </a:r>
          </a:p>
        </p:txBody>
      </p:sp>
      <p:graphicFrame>
        <p:nvGraphicFramePr>
          <p:cNvPr id="27" name="Table 26"/>
          <p:cNvGraphicFramePr>
            <a:graphicFrameLocks noGrp="1"/>
          </p:cNvGraphicFramePr>
          <p:nvPr>
            <p:extLst>
              <p:ext uri="{D42A27DB-BD31-4B8C-83A1-F6EECF244321}">
                <p14:modId xmlns:p14="http://schemas.microsoft.com/office/powerpoint/2010/main" val="1003880351"/>
              </p:ext>
            </p:extLst>
          </p:nvPr>
        </p:nvGraphicFramePr>
        <p:xfrm>
          <a:off x="478772" y="2439524"/>
          <a:ext cx="6133305" cy="3511451"/>
        </p:xfrm>
        <a:graphic>
          <a:graphicData uri="http://schemas.openxmlformats.org/drawingml/2006/table">
            <a:tbl>
              <a:tblPr firstRow="1" bandRow="1">
                <a:tableStyleId>{2D5ABB26-0587-4C30-8999-92F81FD0307C}</a:tableStyleId>
              </a:tblPr>
              <a:tblGrid>
                <a:gridCol w="1073096">
                  <a:extLst>
                    <a:ext uri="{9D8B030D-6E8A-4147-A177-3AD203B41FA5}">
                      <a16:colId xmlns:a16="http://schemas.microsoft.com/office/drawing/2014/main" val="20000"/>
                    </a:ext>
                  </a:extLst>
                </a:gridCol>
                <a:gridCol w="5060209">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Pearson is a book publisher looking for ways to innovate beyond porting</a:t>
                      </a:r>
                      <a:r>
                        <a:rPr lang="en-US" sz="1400" kern="0" baseline="0" dirty="0">
                          <a:solidFill>
                            <a:schemeClr val="bg1"/>
                          </a:solidFill>
                          <a:latin typeface="+mn-lt"/>
                          <a:ea typeface="+mn-ea"/>
                          <a:cs typeface="+mn-cs"/>
                        </a:rPr>
                        <a:t> printed content to digital world. Pearson built a tablet-based curriculum for K-12 to help teachers with students adopt custom student learning plans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Visual Studio was used to develop the curriculum, Azure Websites and Storage to author and host Pearson-generated content, and Azure HDInsight, SQL Database to provide educators with analysis of student performance. HDInsight tracks how students are working with content, which concepts they've grasped, and what they need help on.</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Help students work interactively with teachers by building highly interactive, collaborative and analytical solution that support new ways of learning</a:t>
                      </a:r>
                    </a:p>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baseline="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“With HDInsight and Azure SQL Database, we activated the system, integrated our data components, and started processing information on day one—without needing a specialist or DevOps engineer. We wouldn’t have been able to do that with a do-it-yourself solution. That’s what sets HDInsight apart from other computing clusters.”  </a:t>
            </a:r>
          </a:p>
          <a:p>
            <a:pPr algn="r" defTabSz="932597">
              <a:spcBef>
                <a:spcPts val="1224"/>
              </a:spcBef>
              <a:defRPr/>
            </a:pPr>
            <a:r>
              <a:rPr lang="en-US" sz="1400" i="1" kern="0" dirty="0">
                <a:solidFill>
                  <a:prstClr val="white"/>
                </a:solidFill>
                <a:cs typeface="Segoe UI" panose="020B0502040204020203" pitchFamily="34" charset="0"/>
              </a:rPr>
              <a:t>Scott </a:t>
            </a:r>
            <a:r>
              <a:rPr lang="en-US" sz="1400" i="1" kern="0" dirty="0" err="1">
                <a:solidFill>
                  <a:prstClr val="white"/>
                </a:solidFill>
                <a:cs typeface="Segoe UI" panose="020B0502040204020203" pitchFamily="34" charset="0"/>
              </a:rPr>
              <a:t>Ziolko</a:t>
            </a:r>
            <a:r>
              <a:rPr lang="en-US" sz="1400" i="1" kern="0" dirty="0">
                <a:solidFill>
                  <a:prstClr val="white"/>
                </a:solidFill>
                <a:cs typeface="Segoe UI" panose="020B0502040204020203" pitchFamily="34" charset="0"/>
              </a:rPr>
              <a:t>, Director of Data Science </a:t>
            </a:r>
          </a:p>
        </p:txBody>
      </p:sp>
      <p:sp>
        <p:nvSpPr>
          <p:cNvPr id="14" name="Title 1"/>
          <p:cNvSpPr>
            <a:spLocks noGrp="1"/>
          </p:cNvSpPr>
          <p:nvPr>
            <p:ph type="title"/>
          </p:nvPr>
        </p:nvSpPr>
        <p:spPr>
          <a:xfrm>
            <a:off x="186944" y="161495"/>
            <a:ext cx="6460992" cy="899665"/>
          </a:xfrm>
        </p:spPr>
        <p:txBody>
          <a:bodyPr/>
          <a:lstStyle/>
          <a:p>
            <a:r>
              <a:rPr lang="en-US" sz="4000" dirty="0"/>
              <a:t>Example: Big Data used to help children learn</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945" y="5869171"/>
            <a:ext cx="1095856" cy="326737"/>
          </a:xfrm>
          <a:prstGeom prst="rect">
            <a:avLst/>
          </a:prstGeom>
        </p:spPr>
      </p:pic>
    </p:spTree>
    <p:extLst>
      <p:ext uri="{BB962C8B-B14F-4D97-AF65-F5344CB8AC3E}">
        <p14:creationId xmlns:p14="http://schemas.microsoft.com/office/powerpoint/2010/main" val="25482115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563" y="0"/>
            <a:ext cx="5405437" cy="6311817"/>
          </a:xfrm>
          <a:prstGeom prst="rect">
            <a:avLst/>
          </a:prstGeom>
        </p:spPr>
      </p:pic>
      <p:sp>
        <p:nvSpPr>
          <p:cNvPr id="3" name="Content Placeholder 2"/>
          <p:cNvSpPr>
            <a:spLocks noGrp="1"/>
          </p:cNvSpPr>
          <p:nvPr>
            <p:ph sz="quarter" idx="4294967295"/>
          </p:nvPr>
        </p:nvSpPr>
        <p:spPr>
          <a:xfrm>
            <a:off x="304286" y="2067618"/>
            <a:ext cx="6343650" cy="861774"/>
          </a:xfrm>
        </p:spPr>
        <p:txBody>
          <a:bodyPr lIns="0" tIns="0" rIns="0" bIns="0"/>
          <a:lstStyle/>
          <a:p>
            <a:pPr marL="0" indent="0">
              <a:lnSpc>
                <a:spcPct val="100000"/>
              </a:lnSpc>
              <a:spcBef>
                <a:spcPts val="0"/>
              </a:spcBef>
              <a:buNone/>
            </a:pPr>
            <a:r>
              <a:rPr lang="en-US" sz="2800" i="1" dirty="0">
                <a:solidFill>
                  <a:schemeClr val="accent1"/>
                </a:solidFill>
              </a:rPr>
              <a:t>Carnegie Mellon reduces building energy consumption by 30%</a:t>
            </a:r>
          </a:p>
        </p:txBody>
      </p:sp>
      <p:graphicFrame>
        <p:nvGraphicFramePr>
          <p:cNvPr id="27" name="Table 26"/>
          <p:cNvGraphicFramePr>
            <a:graphicFrameLocks noGrp="1"/>
          </p:cNvGraphicFramePr>
          <p:nvPr>
            <p:extLst/>
          </p:nvPr>
        </p:nvGraphicFramePr>
        <p:xfrm>
          <a:off x="514631" y="2929392"/>
          <a:ext cx="5626317" cy="2874442"/>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Carnegie Mellon is one of the world’s leading research institutions with more than 12,000 students. They wanted to integrate all building automation</a:t>
                      </a:r>
                      <a:r>
                        <a:rPr lang="en-US" sz="1400" kern="0" baseline="0" dirty="0">
                          <a:solidFill>
                            <a:schemeClr val="bg1"/>
                          </a:solidFill>
                          <a:latin typeface="+mn-lt"/>
                          <a:ea typeface="+mn-ea"/>
                          <a:cs typeface="+mn-cs"/>
                        </a:rPr>
                        <a:t> systems (lights, ventilation, air quality, weather, security) with BI tools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err="1">
                          <a:solidFill>
                            <a:schemeClr val="bg1"/>
                          </a:solidFill>
                          <a:latin typeface="+mn-lt"/>
                          <a:ea typeface="+mn-ea"/>
                          <a:cs typeface="+mn-cs"/>
                        </a:rPr>
                        <a:t>OSISoft</a:t>
                      </a:r>
                      <a:r>
                        <a:rPr lang="en-US" sz="1400" kern="0" baseline="0" dirty="0">
                          <a:solidFill>
                            <a:schemeClr val="bg1"/>
                          </a:solidFill>
                          <a:latin typeface="+mn-lt"/>
                          <a:ea typeface="+mn-ea"/>
                          <a:cs typeface="+mn-cs"/>
                        </a:rPr>
                        <a:t> implemented PI System with SQL Server, SQL Database, HDInsight, and Power BI.</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Provide Carnegie Mellon overview of building</a:t>
                      </a:r>
                      <a:r>
                        <a:rPr lang="en-US" sz="1400" kern="0" baseline="0" dirty="0">
                          <a:solidFill>
                            <a:schemeClr val="bg1"/>
                          </a:solidFill>
                          <a:latin typeface="+mn-lt"/>
                          <a:ea typeface="+mn-ea"/>
                          <a:cs typeface="+mn-cs"/>
                        </a:rPr>
                        <a:t> operations and energy consumption patterns </a:t>
                      </a:r>
                    </a:p>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solidFill>
                            <a:schemeClr val="bg1"/>
                          </a:solidFill>
                          <a:latin typeface="+mn-lt"/>
                          <a:ea typeface="+mn-ea"/>
                          <a:cs typeface="+mn-cs"/>
                        </a:rPr>
                        <a:t>Able to discover faulty equipment and cut energy consumption in laboratories and was able reduce plug load energy consumption by 30%.</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“We’re in discussions now… engaging our researchers, faculties, and students to create a Smart Campus at Carnegie Mellon and expand this vision on a citywide level.”  </a:t>
            </a:r>
          </a:p>
          <a:p>
            <a:pPr algn="r" defTabSz="932597">
              <a:spcBef>
                <a:spcPts val="1224"/>
              </a:spcBef>
              <a:defRPr/>
            </a:pPr>
            <a:r>
              <a:rPr lang="en-US" sz="1400" i="1" kern="0" dirty="0">
                <a:solidFill>
                  <a:prstClr val="white"/>
                </a:solidFill>
                <a:cs typeface="Segoe UI" panose="020B0502040204020203" pitchFamily="34" charset="0"/>
              </a:rPr>
              <a:t>Bertrand </a:t>
            </a:r>
            <a:r>
              <a:rPr lang="en-US" sz="1400" i="1" kern="0" dirty="0" err="1">
                <a:solidFill>
                  <a:prstClr val="white"/>
                </a:solidFill>
                <a:cs typeface="Segoe UI" panose="020B0502040204020203" pitchFamily="34" charset="0"/>
              </a:rPr>
              <a:t>Lasternas</a:t>
            </a:r>
            <a:r>
              <a:rPr lang="en-US" sz="1400" i="1" kern="0" dirty="0">
                <a:solidFill>
                  <a:prstClr val="white"/>
                </a:solidFill>
                <a:cs typeface="Segoe UI" panose="020B0502040204020203" pitchFamily="34" charset="0"/>
              </a:rPr>
              <a:t>, Researcher</a:t>
            </a:r>
          </a:p>
        </p:txBody>
      </p:sp>
      <p:sp>
        <p:nvSpPr>
          <p:cNvPr id="14" name="Title 1"/>
          <p:cNvSpPr>
            <a:spLocks noGrp="1"/>
          </p:cNvSpPr>
          <p:nvPr>
            <p:ph type="title"/>
          </p:nvPr>
        </p:nvSpPr>
        <p:spPr>
          <a:xfrm>
            <a:off x="186944" y="161495"/>
            <a:ext cx="6460992" cy="899665"/>
          </a:xfrm>
        </p:spPr>
        <p:txBody>
          <a:bodyPr/>
          <a:lstStyle/>
          <a:p>
            <a:r>
              <a:rPr lang="en-US" sz="4000" dirty="0"/>
              <a:t>Example: Big Data used for building management and energy efficiency</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286" y="5803834"/>
            <a:ext cx="740905" cy="481523"/>
          </a:xfrm>
          <a:prstGeom prst="rect">
            <a:avLst/>
          </a:prstGeom>
        </p:spPr>
      </p:pic>
    </p:spTree>
    <p:extLst>
      <p:ext uri="{BB962C8B-B14F-4D97-AF65-F5344CB8AC3E}">
        <p14:creationId xmlns:p14="http://schemas.microsoft.com/office/powerpoint/2010/main" val="37831378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Healthcare and Pharmaceuticals</a:t>
            </a:r>
          </a:p>
        </p:txBody>
      </p:sp>
    </p:spTree>
    <p:extLst>
      <p:ext uri="{BB962C8B-B14F-4D97-AF65-F5344CB8AC3E}">
        <p14:creationId xmlns:p14="http://schemas.microsoft.com/office/powerpoint/2010/main" val="23986061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563" y="-17929"/>
            <a:ext cx="5431713" cy="6320118"/>
          </a:xfrm>
          <a:prstGeom prst="rect">
            <a:avLst/>
          </a:prstGeom>
        </p:spPr>
      </p:pic>
      <p:sp>
        <p:nvSpPr>
          <p:cNvPr id="3" name="Content Placeholder 2"/>
          <p:cNvSpPr>
            <a:spLocks noGrp="1"/>
          </p:cNvSpPr>
          <p:nvPr>
            <p:ph sz="quarter" idx="4294967295"/>
          </p:nvPr>
        </p:nvSpPr>
        <p:spPr>
          <a:xfrm>
            <a:off x="442913" y="1726952"/>
            <a:ext cx="6343650" cy="861774"/>
          </a:xfrm>
        </p:spPr>
        <p:txBody>
          <a:bodyPr lIns="0" tIns="0" rIns="0" bIns="0"/>
          <a:lstStyle/>
          <a:p>
            <a:pPr marL="0" indent="0">
              <a:lnSpc>
                <a:spcPct val="100000"/>
              </a:lnSpc>
              <a:spcBef>
                <a:spcPts val="0"/>
              </a:spcBef>
              <a:buNone/>
            </a:pPr>
            <a:r>
              <a:rPr lang="en-US" sz="2800" i="1" dirty="0" err="1">
                <a:solidFill>
                  <a:schemeClr val="accent1"/>
                </a:solidFill>
              </a:rPr>
              <a:t>Chr.Hansen</a:t>
            </a:r>
            <a:r>
              <a:rPr lang="en-US" sz="2800" i="1" dirty="0">
                <a:solidFill>
                  <a:schemeClr val="accent1"/>
                </a:solidFill>
              </a:rPr>
              <a:t> uses HDInsight to drive new innovation in food sciences</a:t>
            </a:r>
          </a:p>
        </p:txBody>
      </p:sp>
      <p:graphicFrame>
        <p:nvGraphicFramePr>
          <p:cNvPr id="27" name="Table 26"/>
          <p:cNvGraphicFramePr>
            <a:graphicFrameLocks noGrp="1"/>
          </p:cNvGraphicFramePr>
          <p:nvPr>
            <p:extLst>
              <p:ext uri="{D42A27DB-BD31-4B8C-83A1-F6EECF244321}">
                <p14:modId xmlns:p14="http://schemas.microsoft.com/office/powerpoint/2010/main" val="2267617020"/>
              </p:ext>
            </p:extLst>
          </p:nvPr>
        </p:nvGraphicFramePr>
        <p:xfrm>
          <a:off x="514631" y="2687975"/>
          <a:ext cx="5626317" cy="3065847"/>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117608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err="1">
                          <a:solidFill>
                            <a:schemeClr val="bg1"/>
                          </a:solidFill>
                          <a:latin typeface="+mn-lt"/>
                          <a:ea typeface="+mn-ea"/>
                          <a:cs typeface="+mn-cs"/>
                        </a:rPr>
                        <a:t>Chr.Hansen</a:t>
                      </a:r>
                      <a:r>
                        <a:rPr lang="en-US" sz="1400" kern="0" baseline="0" dirty="0">
                          <a:solidFill>
                            <a:schemeClr val="bg1"/>
                          </a:solidFill>
                          <a:latin typeface="+mn-lt"/>
                          <a:ea typeface="+mn-ea"/>
                          <a:cs typeface="+mn-cs"/>
                        </a:rPr>
                        <a:t> is a leading developer of natural ingredients who collect clinical trail data and IoT data from automated equipment (robots, temperature sensors, and other devices)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and SQL Server to examine patterns in chemical composition and physical properties of cultures and enzymes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Collect and</a:t>
                      </a:r>
                      <a:r>
                        <a:rPr lang="en-US" sz="1400" kern="0" baseline="0" dirty="0">
                          <a:solidFill>
                            <a:schemeClr val="bg1"/>
                          </a:solidFill>
                          <a:latin typeface="+mn-lt"/>
                          <a:ea typeface="+mn-ea"/>
                          <a:cs typeface="+mn-cs"/>
                        </a:rPr>
                        <a:t> process data from 100x more trials with HDInsight and look at detailed information including chemical composition, physical properties, sensor data</a:t>
                      </a:r>
                    </a:p>
                    <a:p>
                      <a:pPr marL="177800" indent="-177800">
                        <a:buFont typeface="Arial" panose="020B0604020202020204" pitchFamily="34" charset="0"/>
                        <a:buChar char="•"/>
                      </a:pPr>
                      <a:r>
                        <a:rPr lang="en-US" sz="1400" kern="0" dirty="0">
                          <a:solidFill>
                            <a:schemeClr val="bg1"/>
                          </a:solidFill>
                          <a:latin typeface="+mn-lt"/>
                          <a:ea typeface="+mn-ea"/>
                          <a:cs typeface="+mn-cs"/>
                        </a:rPr>
                        <a:t>Driving culture of experimentation where researchers</a:t>
                      </a:r>
                      <a:r>
                        <a:rPr lang="en-US" sz="1400" kern="0" baseline="0" dirty="0">
                          <a:solidFill>
                            <a:schemeClr val="bg1"/>
                          </a:solidFill>
                          <a:latin typeface="+mn-lt"/>
                          <a:ea typeface="+mn-ea"/>
                          <a:cs typeface="+mn-cs"/>
                        </a:rPr>
                        <a:t> can use data and lab results to rethink results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“We wanted to be able to look for patterns in large amounts of data that would help us examine factors ranging from the gene composition of our bacteria to the way it behaves in yogurt.” </a:t>
            </a:r>
          </a:p>
          <a:p>
            <a:pPr algn="r" defTabSz="932597">
              <a:spcBef>
                <a:spcPts val="1224"/>
              </a:spcBef>
              <a:defRPr/>
            </a:pPr>
            <a:r>
              <a:rPr lang="en-US" sz="1400" i="1" kern="0" dirty="0">
                <a:solidFill>
                  <a:prstClr val="white"/>
                </a:solidFill>
                <a:cs typeface="Segoe UI" panose="020B0502040204020203" pitchFamily="34" charset="0"/>
              </a:rPr>
              <a:t>Morten </a:t>
            </a:r>
            <a:r>
              <a:rPr lang="en-US" sz="1400" i="1" kern="0" dirty="0" err="1">
                <a:solidFill>
                  <a:prstClr val="white"/>
                </a:solidFill>
                <a:cs typeface="Segoe UI" panose="020B0502040204020203" pitchFamily="34" charset="0"/>
              </a:rPr>
              <a:t>Meldgaard</a:t>
            </a:r>
            <a:r>
              <a:rPr lang="en-US" sz="1400" i="1" kern="0" dirty="0">
                <a:solidFill>
                  <a:prstClr val="white"/>
                </a:solidFill>
                <a:cs typeface="Segoe UI" panose="020B0502040204020203" pitchFamily="34" charset="0"/>
              </a:rPr>
              <a:t>, Project Director </a:t>
            </a:r>
            <a:endParaRPr lang="en-US" sz="1600" i="1" kern="0" dirty="0">
              <a:solidFill>
                <a:prstClr val="white"/>
              </a:solidFill>
              <a:cs typeface="Segoe UI" panose="020B0502040204020203" pitchFamily="34" charset="0"/>
            </a:endParaRPr>
          </a:p>
        </p:txBody>
      </p:sp>
      <p:sp>
        <p:nvSpPr>
          <p:cNvPr id="14" name="Title 1"/>
          <p:cNvSpPr>
            <a:spLocks noGrp="1"/>
          </p:cNvSpPr>
          <p:nvPr>
            <p:ph type="title"/>
          </p:nvPr>
        </p:nvSpPr>
        <p:spPr>
          <a:xfrm>
            <a:off x="186944" y="161495"/>
            <a:ext cx="6406198" cy="899665"/>
          </a:xfrm>
        </p:spPr>
        <p:txBody>
          <a:bodyPr/>
          <a:lstStyle/>
          <a:p>
            <a:r>
              <a:rPr lang="en-US" sz="4000" dirty="0"/>
              <a:t>Example: Big Data driving culture of experimentation</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945" y="5827222"/>
            <a:ext cx="1099596" cy="393540"/>
          </a:xfrm>
          <a:prstGeom prst="rect">
            <a:avLst/>
          </a:prstGeom>
        </p:spPr>
      </p:pic>
    </p:spTree>
    <p:extLst>
      <p:ext uri="{BB962C8B-B14F-4D97-AF65-F5344CB8AC3E}">
        <p14:creationId xmlns:p14="http://schemas.microsoft.com/office/powerpoint/2010/main" val="34673963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a:ext>
            </a:extLst>
          </a:blip>
          <a:srcRect l="4326" r="29598" b="6518"/>
          <a:stretch/>
        </p:blipFill>
        <p:spPr>
          <a:xfrm>
            <a:off x="6779172" y="1"/>
            <a:ext cx="5386259" cy="6311818"/>
          </a:xfrm>
          <a:prstGeom prst="rect">
            <a:avLst/>
          </a:prstGeom>
        </p:spPr>
      </p:pic>
      <p:sp>
        <p:nvSpPr>
          <p:cNvPr id="3" name="Content Placeholder 2"/>
          <p:cNvSpPr>
            <a:spLocks noGrp="1"/>
          </p:cNvSpPr>
          <p:nvPr>
            <p:ph sz="quarter" idx="4294967295"/>
          </p:nvPr>
        </p:nvSpPr>
        <p:spPr>
          <a:xfrm>
            <a:off x="435522" y="1395313"/>
            <a:ext cx="6343650" cy="1292662"/>
          </a:xfrm>
        </p:spPr>
        <p:txBody>
          <a:bodyPr lIns="0" tIns="0" rIns="0" bIns="0"/>
          <a:lstStyle/>
          <a:p>
            <a:pPr marL="0" indent="0">
              <a:lnSpc>
                <a:spcPct val="100000"/>
              </a:lnSpc>
              <a:spcBef>
                <a:spcPts val="0"/>
              </a:spcBef>
              <a:buNone/>
            </a:pPr>
            <a:r>
              <a:rPr lang="en-US" sz="2800" i="1" dirty="0">
                <a:solidFill>
                  <a:schemeClr val="accent1"/>
                </a:solidFill>
              </a:rPr>
              <a:t>Beth Israel Deaconess Medical Center uses big data to help do real-time security monitoring</a:t>
            </a:r>
          </a:p>
        </p:txBody>
      </p:sp>
      <p:graphicFrame>
        <p:nvGraphicFramePr>
          <p:cNvPr id="27" name="Table 26"/>
          <p:cNvGraphicFramePr>
            <a:graphicFrameLocks noGrp="1"/>
          </p:cNvGraphicFramePr>
          <p:nvPr>
            <p:extLst>
              <p:ext uri="{D42A27DB-BD31-4B8C-83A1-F6EECF244321}">
                <p14:modId xmlns:p14="http://schemas.microsoft.com/office/powerpoint/2010/main" val="3719989391"/>
              </p:ext>
            </p:extLst>
          </p:nvPr>
        </p:nvGraphicFramePr>
        <p:xfrm>
          <a:off x="514631" y="2687975"/>
          <a:ext cx="5626317" cy="3306425"/>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Beth Israel Deaconess Medical Center is part of the larger Harvard medical network and needed to speed up their real-time security event monitoring system</a:t>
                      </a: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SQL Server in-memory OLTP, in-memory </a:t>
                      </a:r>
                      <a:r>
                        <a:rPr lang="en-US" sz="1400" kern="0" baseline="0" dirty="0" err="1">
                          <a:solidFill>
                            <a:schemeClr val="bg1"/>
                          </a:solidFill>
                          <a:latin typeface="+mn-lt"/>
                          <a:ea typeface="+mn-ea"/>
                          <a:cs typeface="+mn-cs"/>
                        </a:rPr>
                        <a:t>columnstore</a:t>
                      </a:r>
                      <a:r>
                        <a:rPr lang="en-US" sz="1400" kern="0" baseline="0" dirty="0">
                          <a:solidFill>
                            <a:schemeClr val="bg1"/>
                          </a:solidFill>
                          <a:latin typeface="+mn-lt"/>
                          <a:ea typeface="+mn-ea"/>
                          <a:cs typeface="+mn-cs"/>
                        </a:rPr>
                        <a:t> and Azure HDInsight</a:t>
                      </a:r>
                      <a:r>
                        <a:rPr lang="en-US" sz="1400" kern="0" dirty="0">
                          <a:solidFill>
                            <a:schemeClr val="bg1"/>
                          </a:solidFill>
                          <a:latin typeface="+mn-lt"/>
                          <a:ea typeface="+mn-ea"/>
                          <a:cs typeface="+mn-cs"/>
                        </a:rPr>
                        <a:t> (Hadoop-as-a-service) used to capture real-time event monitoring.</a:t>
                      </a:r>
                      <a:r>
                        <a:rPr lang="en-US" sz="1400" kern="0" baseline="0" dirty="0">
                          <a:solidFill>
                            <a:schemeClr val="bg1"/>
                          </a:solidFill>
                          <a:latin typeface="+mn-lt"/>
                          <a:ea typeface="+mn-ea"/>
                          <a:cs typeface="+mn-cs"/>
                        </a:rPr>
                        <a:t>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Identify security breaches in real-time to detect any suspicious activities</a:t>
                      </a:r>
                    </a:p>
                    <a:p>
                      <a:pPr marL="177800" indent="-177800">
                        <a:buFont typeface="Arial" panose="020B0604020202020204" pitchFamily="34" charset="0"/>
                        <a:buChar char="•"/>
                      </a:pPr>
                      <a:r>
                        <a:rPr lang="en-US" sz="1400" kern="0" dirty="0">
                          <a:solidFill>
                            <a:schemeClr val="bg1"/>
                          </a:solidFill>
                          <a:latin typeface="+mn-lt"/>
                          <a:ea typeface="+mn-ea"/>
                          <a:cs typeface="+mn-cs"/>
                        </a:rPr>
                        <a:t>Cut query times 75% with SQL Server in-memory column store</a:t>
                      </a:r>
                      <a:r>
                        <a:rPr lang="en-US" sz="1400" kern="0" baseline="0" dirty="0">
                          <a:solidFill>
                            <a:schemeClr val="bg1"/>
                          </a:solidFill>
                          <a:latin typeface="+mn-lt"/>
                          <a:ea typeface="+mn-ea"/>
                          <a:cs typeface="+mn-cs"/>
                        </a:rPr>
                        <a:t> and log 5 million records/day without performance issues</a:t>
                      </a:r>
                    </a:p>
                    <a:p>
                      <a:pPr marL="177800" indent="-177800">
                        <a:buFont typeface="Arial" panose="020B0604020202020204" pitchFamily="34" charset="0"/>
                        <a:buChar char="•"/>
                      </a:pPr>
                      <a:r>
                        <a:rPr lang="en-US" sz="1400" kern="0" baseline="0" dirty="0">
                          <a:solidFill>
                            <a:schemeClr val="bg1"/>
                          </a:solidFill>
                          <a:latin typeface="+mn-lt"/>
                          <a:ea typeface="+mn-ea"/>
                          <a:cs typeface="+mn-cs"/>
                        </a:rPr>
                        <a:t>HDInsight to capture historical security event data in log files to keep data longer</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“What I’ve found with HDInsight is that it removes a lot of administrative headaches. It’s a straightforward and easy process to scale out and add new resources. HDInsight can be used for storage and provides an end-to-end solution with the built-in BI stack in SQL Server ” </a:t>
            </a:r>
          </a:p>
          <a:p>
            <a:pPr algn="r" defTabSz="932597">
              <a:spcBef>
                <a:spcPts val="1224"/>
              </a:spcBef>
              <a:defRPr/>
            </a:pPr>
            <a:r>
              <a:rPr lang="en-US" sz="1400" i="1" kern="0" dirty="0">
                <a:solidFill>
                  <a:prstClr val="white"/>
                </a:solidFill>
                <a:cs typeface="Segoe UI" panose="020B0502040204020203" pitchFamily="34" charset="0"/>
              </a:rPr>
              <a:t>Don Wood, Manager of Database</a:t>
            </a:r>
          </a:p>
        </p:txBody>
      </p:sp>
      <p:sp>
        <p:nvSpPr>
          <p:cNvPr id="14" name="Title 1"/>
          <p:cNvSpPr>
            <a:spLocks noGrp="1"/>
          </p:cNvSpPr>
          <p:nvPr>
            <p:ph type="title"/>
          </p:nvPr>
        </p:nvSpPr>
        <p:spPr>
          <a:xfrm>
            <a:off x="186944" y="161495"/>
            <a:ext cx="6406198" cy="899665"/>
          </a:xfrm>
        </p:spPr>
        <p:txBody>
          <a:bodyPr/>
          <a:lstStyle/>
          <a:p>
            <a:r>
              <a:rPr lang="en-US" sz="4000" dirty="0"/>
              <a:t>Example: Big Data used to help secure valuable assets</a:t>
            </a:r>
          </a:p>
        </p:txBody>
      </p:sp>
      <p:pic>
        <p:nvPicPr>
          <p:cNvPr id="10" name="Picture 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6944" y="5929488"/>
            <a:ext cx="1481266" cy="382330"/>
          </a:xfrm>
          <a:prstGeom prst="rect">
            <a:avLst/>
          </a:prstGeom>
          <a:solidFill>
            <a:schemeClr val="bg1"/>
          </a:solidFill>
        </p:spPr>
      </p:pic>
    </p:spTree>
    <p:extLst>
      <p:ext uri="{BB962C8B-B14F-4D97-AF65-F5344CB8AC3E}">
        <p14:creationId xmlns:p14="http://schemas.microsoft.com/office/powerpoint/2010/main" val="18025278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3858" y="-3077"/>
            <a:ext cx="5408141" cy="6314896"/>
          </a:xfrm>
          <a:prstGeom prst="rect">
            <a:avLst/>
          </a:prstGeom>
        </p:spPr>
      </p:pic>
      <p:sp>
        <p:nvSpPr>
          <p:cNvPr id="3" name="Content Placeholder 2"/>
          <p:cNvSpPr>
            <a:spLocks noGrp="1"/>
          </p:cNvSpPr>
          <p:nvPr>
            <p:ph sz="quarter" idx="4294967295"/>
          </p:nvPr>
        </p:nvSpPr>
        <p:spPr>
          <a:xfrm>
            <a:off x="435522" y="1395313"/>
            <a:ext cx="6343650" cy="861774"/>
          </a:xfrm>
        </p:spPr>
        <p:txBody>
          <a:bodyPr lIns="0" tIns="0" rIns="0" bIns="0"/>
          <a:lstStyle/>
          <a:p>
            <a:pPr marL="0" indent="0">
              <a:lnSpc>
                <a:spcPct val="100000"/>
              </a:lnSpc>
              <a:spcBef>
                <a:spcPts val="0"/>
              </a:spcBef>
              <a:buNone/>
            </a:pPr>
            <a:r>
              <a:rPr lang="en-US" sz="2800" i="1" dirty="0">
                <a:solidFill>
                  <a:schemeClr val="accent1"/>
                </a:solidFill>
              </a:rPr>
              <a:t>Leeds Teaching Hospital (NHS UK) help clinicians diagnose problems faster</a:t>
            </a:r>
          </a:p>
        </p:txBody>
      </p:sp>
      <p:graphicFrame>
        <p:nvGraphicFramePr>
          <p:cNvPr id="27" name="Table 26"/>
          <p:cNvGraphicFramePr>
            <a:graphicFrameLocks noGrp="1"/>
          </p:cNvGraphicFramePr>
          <p:nvPr>
            <p:extLst>
              <p:ext uri="{D42A27DB-BD31-4B8C-83A1-F6EECF244321}">
                <p14:modId xmlns:p14="http://schemas.microsoft.com/office/powerpoint/2010/main" val="473813756"/>
              </p:ext>
            </p:extLst>
          </p:nvPr>
        </p:nvGraphicFramePr>
        <p:xfrm>
          <a:off x="576884" y="2365313"/>
          <a:ext cx="5626317" cy="3946505"/>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Leeds Teaching Hospital, one of the biggest</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National Health Service (NHS) trusts in the UK generate half a million structured records and 1 million unstructured records per year in its emergency department.</a:t>
                      </a: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SQL Server was used to store repository of clinical data and HDInsight alongside Two10Degrees and Ascribe to map natural</a:t>
                      </a:r>
                      <a:r>
                        <a:rPr lang="en-US" sz="1400" kern="0" baseline="0" dirty="0">
                          <a:solidFill>
                            <a:schemeClr val="bg1"/>
                          </a:solidFill>
                          <a:latin typeface="+mn-lt"/>
                          <a:ea typeface="+mn-ea"/>
                          <a:cs typeface="+mn-cs"/>
                        </a:rPr>
                        <a:t> language </a:t>
                      </a:r>
                      <a:r>
                        <a:rPr lang="en-US" sz="1400" kern="0" dirty="0">
                          <a:solidFill>
                            <a:schemeClr val="bg1"/>
                          </a:solidFill>
                          <a:latin typeface="+mn-lt"/>
                          <a:ea typeface="+mn-ea"/>
                          <a:cs typeface="+mn-cs"/>
                        </a:rPr>
                        <a:t>text to a clinical taxonomy and process 6 years worth of unstructured</a:t>
                      </a:r>
                      <a:r>
                        <a:rPr lang="en-US" sz="1400" kern="0" baseline="0" dirty="0">
                          <a:solidFill>
                            <a:schemeClr val="bg1"/>
                          </a:solidFill>
                          <a:latin typeface="+mn-lt"/>
                          <a:ea typeface="+mn-ea"/>
                          <a:cs typeface="+mn-cs"/>
                        </a:rPr>
                        <a:t> data.</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Identified that the larger number of emergency room</a:t>
                      </a:r>
                      <a:r>
                        <a:rPr lang="en-US" sz="1400" kern="0" baseline="0" dirty="0">
                          <a:solidFill>
                            <a:schemeClr val="bg1"/>
                          </a:solidFill>
                          <a:latin typeface="+mn-lt"/>
                          <a:ea typeface="+mn-ea"/>
                          <a:cs typeface="+mn-cs"/>
                        </a:rPr>
                        <a:t> attendees due to alcohol related admissions were from former inmates of a local prison. This lets them inform the community for more alcohol-awareness interventions.</a:t>
                      </a:r>
                    </a:p>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solidFill>
                            <a:schemeClr val="bg1"/>
                          </a:solidFill>
                          <a:latin typeface="+mn-lt"/>
                          <a:ea typeface="+mn-ea"/>
                          <a:cs typeface="+mn-cs"/>
                        </a:rPr>
                        <a:t>Found 30 different areas to improve operations and reduce costs (</a:t>
                      </a:r>
                      <a:r>
                        <a:rPr lang="en-US" sz="1400" kern="0" baseline="0" dirty="0" err="1">
                          <a:solidFill>
                            <a:schemeClr val="bg1"/>
                          </a:solidFill>
                          <a:latin typeface="+mn-lt"/>
                          <a:ea typeface="+mn-ea"/>
                          <a:cs typeface="+mn-cs"/>
                        </a:rPr>
                        <a:t>eg</a:t>
                      </a:r>
                      <a:r>
                        <a:rPr lang="en-US" sz="1400" kern="0" baseline="0" dirty="0">
                          <a:solidFill>
                            <a:schemeClr val="bg1"/>
                          </a:solidFill>
                          <a:latin typeface="+mn-lt"/>
                          <a:ea typeface="+mn-ea"/>
                          <a:cs typeface="+mn-cs"/>
                        </a:rPr>
                        <a:t>. accurately charging for diagnostic tests - CT scans) </a:t>
                      </a:r>
                    </a:p>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solidFill>
                            <a:schemeClr val="bg1"/>
                          </a:solidFill>
                          <a:latin typeface="+mn-lt"/>
                          <a:ea typeface="+mn-ea"/>
                          <a:cs typeface="+mn-cs"/>
                        </a:rPr>
                        <a:t>Also monitor potential infectious disease outbreaks </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“We quickly spun up the Azure HDInsight cluster and processed six years’ worth of data in just a few hours…. This type of analysis is beyond most organizations’ ability because of the costs required for on-premises infrastructure. However, processing the data in the cloud made it very affordable.” </a:t>
            </a:r>
          </a:p>
          <a:p>
            <a:pPr algn="r" defTabSz="932597">
              <a:spcBef>
                <a:spcPts val="1224"/>
              </a:spcBef>
              <a:defRPr/>
            </a:pPr>
            <a:r>
              <a:rPr lang="en-US" sz="1400" i="1" kern="0" dirty="0">
                <a:solidFill>
                  <a:prstClr val="white"/>
                </a:solidFill>
                <a:cs typeface="Segoe UI" panose="020B0502040204020203" pitchFamily="34" charset="0"/>
              </a:rPr>
              <a:t>Paul Henderson, Business Intelligence Division </a:t>
            </a:r>
          </a:p>
        </p:txBody>
      </p:sp>
      <p:sp>
        <p:nvSpPr>
          <p:cNvPr id="14" name="Title 1"/>
          <p:cNvSpPr>
            <a:spLocks noGrp="1"/>
          </p:cNvSpPr>
          <p:nvPr>
            <p:ph type="title"/>
          </p:nvPr>
        </p:nvSpPr>
        <p:spPr>
          <a:xfrm>
            <a:off x="186944" y="161495"/>
            <a:ext cx="6406198" cy="899665"/>
          </a:xfrm>
        </p:spPr>
        <p:txBody>
          <a:bodyPr/>
          <a:lstStyle/>
          <a:p>
            <a:r>
              <a:rPr lang="en-US" sz="4000" dirty="0"/>
              <a:t>Example: Big Data used to improve patient care</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2868" y="5816009"/>
            <a:ext cx="748222" cy="495809"/>
          </a:xfrm>
          <a:prstGeom prst="rect">
            <a:avLst/>
          </a:prstGeom>
        </p:spPr>
      </p:pic>
    </p:spTree>
    <p:extLst>
      <p:ext uri="{BB962C8B-B14F-4D97-AF65-F5344CB8AC3E}">
        <p14:creationId xmlns:p14="http://schemas.microsoft.com/office/powerpoint/2010/main" val="15018091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562" y="1"/>
            <a:ext cx="5432475" cy="6323482"/>
          </a:xfrm>
          <a:prstGeom prst="rect">
            <a:avLst/>
          </a:prstGeom>
        </p:spPr>
      </p:pic>
      <p:sp>
        <p:nvSpPr>
          <p:cNvPr id="3" name="Content Placeholder 2"/>
          <p:cNvSpPr>
            <a:spLocks noGrp="1"/>
          </p:cNvSpPr>
          <p:nvPr>
            <p:ph sz="quarter" idx="4294967295"/>
          </p:nvPr>
        </p:nvSpPr>
        <p:spPr>
          <a:xfrm>
            <a:off x="435522" y="1395313"/>
            <a:ext cx="6343650" cy="861774"/>
          </a:xfrm>
        </p:spPr>
        <p:txBody>
          <a:bodyPr lIns="0" tIns="0" rIns="0" bIns="0"/>
          <a:lstStyle/>
          <a:p>
            <a:pPr marL="0" indent="0">
              <a:lnSpc>
                <a:spcPct val="100000"/>
              </a:lnSpc>
              <a:spcBef>
                <a:spcPts val="0"/>
              </a:spcBef>
              <a:buNone/>
            </a:pPr>
            <a:r>
              <a:rPr lang="en-US" sz="2800" i="1" dirty="0">
                <a:solidFill>
                  <a:schemeClr val="accent1"/>
                </a:solidFill>
              </a:rPr>
              <a:t>McKesson uses big data to meet healthcare regulatory compliance </a:t>
            </a:r>
          </a:p>
        </p:txBody>
      </p:sp>
      <p:graphicFrame>
        <p:nvGraphicFramePr>
          <p:cNvPr id="27" name="Table 26"/>
          <p:cNvGraphicFramePr>
            <a:graphicFrameLocks noGrp="1"/>
          </p:cNvGraphicFramePr>
          <p:nvPr>
            <p:extLst>
              <p:ext uri="{D42A27DB-BD31-4B8C-83A1-F6EECF244321}">
                <p14:modId xmlns:p14="http://schemas.microsoft.com/office/powerpoint/2010/main" val="53100364"/>
              </p:ext>
            </p:extLst>
          </p:nvPr>
        </p:nvGraphicFramePr>
        <p:xfrm>
          <a:off x="576884" y="2464167"/>
          <a:ext cx="5626317" cy="3039666"/>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McKesson,</a:t>
                      </a:r>
                      <a:r>
                        <a:rPr lang="en-US" sz="1400" kern="0" baseline="0" dirty="0">
                          <a:solidFill>
                            <a:schemeClr val="bg1"/>
                          </a:solidFill>
                          <a:latin typeface="+mn-lt"/>
                          <a:ea typeface="+mn-ea"/>
                          <a:cs typeface="+mn-cs"/>
                        </a:rPr>
                        <a:t> the largest pharmaceutical distributor in North America and leading provider of healthcare IT solutions wanted to provide a solution for healthcare organizations to show compliance to the HITECH, Health </a:t>
                      </a:r>
                      <a:r>
                        <a:rPr lang="en-US" sz="1400" dirty="0">
                          <a:solidFill>
                            <a:schemeClr val="bg1"/>
                          </a:solidFill>
                          <a:effectLst/>
                        </a:rPr>
                        <a:t>Information Technology for Economic and Clinical Health Act</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Azure HDInsight,</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SQL Database,</a:t>
                      </a:r>
                      <a:r>
                        <a:rPr lang="en-US" sz="1400" kern="0" baseline="0" dirty="0">
                          <a:solidFill>
                            <a:schemeClr val="bg1"/>
                          </a:solidFill>
                          <a:latin typeface="+mn-lt"/>
                          <a:ea typeface="+mn-ea"/>
                          <a:cs typeface="+mn-cs"/>
                        </a:rPr>
                        <a:t> Active Directory, Active Directory Graph. HDInsight used to process large volumes of data from any healthcare provider’s EHR system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solidFill>
                            <a:schemeClr val="bg1"/>
                          </a:solidFill>
                          <a:latin typeface="+mn-lt"/>
                          <a:ea typeface="+mn-ea"/>
                          <a:cs typeface="+mn-cs"/>
                        </a:rPr>
                        <a:t>Provide web-based reporting to show that hospitals are meeting compliance as well as improving operations</a:t>
                      </a:r>
                    </a:p>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solidFill>
                            <a:schemeClr val="bg1"/>
                          </a:solidFill>
                          <a:latin typeface="+mn-lt"/>
                          <a:ea typeface="+mn-ea"/>
                          <a:cs typeface="+mn-cs"/>
                        </a:rPr>
                        <a:t>Make it easier for smaller organizations to meet quality reporting standards</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“Because we’re on an elastic cloud with Windows Azure, we don’t have to worry about setting up infrastructure or whether we can sustain growth with the current capacity in our data centers.”</a:t>
            </a:r>
          </a:p>
          <a:p>
            <a:pPr algn="r" defTabSz="932597">
              <a:spcBef>
                <a:spcPts val="1224"/>
              </a:spcBef>
              <a:defRPr/>
            </a:pPr>
            <a:r>
              <a:rPr lang="en-US" sz="1400" i="1" kern="0" dirty="0">
                <a:solidFill>
                  <a:prstClr val="white"/>
                </a:solidFill>
                <a:cs typeface="Segoe UI" panose="020B0502040204020203" pitchFamily="34" charset="0"/>
              </a:rPr>
              <a:t>Sujatha </a:t>
            </a:r>
            <a:r>
              <a:rPr lang="en-US" sz="1400" i="1" kern="0" dirty="0" err="1">
                <a:solidFill>
                  <a:prstClr val="white"/>
                </a:solidFill>
                <a:cs typeface="Segoe UI" panose="020B0502040204020203" pitchFamily="34" charset="0"/>
              </a:rPr>
              <a:t>Bayyapureddy</a:t>
            </a:r>
            <a:r>
              <a:rPr lang="en-US" sz="1400" i="1" kern="0" dirty="0">
                <a:solidFill>
                  <a:prstClr val="white"/>
                </a:solidFill>
                <a:cs typeface="Segoe UI" panose="020B0502040204020203" pitchFamily="34" charset="0"/>
              </a:rPr>
              <a:t>, Enterprise Architect</a:t>
            </a:r>
          </a:p>
        </p:txBody>
      </p:sp>
      <p:sp>
        <p:nvSpPr>
          <p:cNvPr id="14" name="Title 1"/>
          <p:cNvSpPr>
            <a:spLocks noGrp="1"/>
          </p:cNvSpPr>
          <p:nvPr>
            <p:ph type="title"/>
          </p:nvPr>
        </p:nvSpPr>
        <p:spPr>
          <a:xfrm>
            <a:off x="186944" y="161495"/>
            <a:ext cx="6406198" cy="899665"/>
          </a:xfrm>
        </p:spPr>
        <p:txBody>
          <a:bodyPr/>
          <a:lstStyle/>
          <a:p>
            <a:r>
              <a:rPr lang="en-US" sz="4000" dirty="0"/>
              <a:t>Example: Big Data used to meet compliance</a:t>
            </a:r>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l="-578" r="-673"/>
          <a:stretch/>
        </p:blipFill>
        <p:spPr>
          <a:xfrm>
            <a:off x="186944" y="5987039"/>
            <a:ext cx="1163391" cy="178983"/>
          </a:xfrm>
          <a:prstGeom prst="rect">
            <a:avLst/>
          </a:prstGeom>
          <a:solidFill>
            <a:schemeClr val="bg1"/>
          </a:solidFill>
        </p:spPr>
      </p:pic>
    </p:spTree>
    <p:extLst>
      <p:ext uri="{BB962C8B-B14F-4D97-AF65-F5344CB8AC3E}">
        <p14:creationId xmlns:p14="http://schemas.microsoft.com/office/powerpoint/2010/main" val="35289229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Gaming</a:t>
            </a:r>
          </a:p>
        </p:txBody>
      </p:sp>
    </p:spTree>
    <p:extLst>
      <p:ext uri="{BB962C8B-B14F-4D97-AF65-F5344CB8AC3E}">
        <p14:creationId xmlns:p14="http://schemas.microsoft.com/office/powerpoint/2010/main" val="15751333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l="-255" t="-41"/>
          <a:stretch/>
        </p:blipFill>
        <p:spPr>
          <a:xfrm>
            <a:off x="6813133" y="14372"/>
            <a:ext cx="5370630" cy="6322928"/>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improves shopping experience</a:t>
            </a:r>
          </a:p>
        </p:txBody>
      </p:sp>
      <p:sp>
        <p:nvSpPr>
          <p:cNvPr id="3" name="Content Placeholder 2"/>
          <p:cNvSpPr>
            <a:spLocks noGrp="1"/>
          </p:cNvSpPr>
          <p:nvPr>
            <p:ph sz="quarter" idx="4294967295"/>
          </p:nvPr>
        </p:nvSpPr>
        <p:spPr>
          <a:xfrm>
            <a:off x="344933" y="1451906"/>
            <a:ext cx="6343650" cy="1292662"/>
          </a:xfrm>
        </p:spPr>
        <p:txBody>
          <a:bodyPr lIns="0" tIns="0" rIns="0" bIns="0"/>
          <a:lstStyle/>
          <a:p>
            <a:pPr marL="0" indent="0">
              <a:lnSpc>
                <a:spcPct val="100000"/>
              </a:lnSpc>
              <a:spcBef>
                <a:spcPts val="0"/>
              </a:spcBef>
              <a:buNone/>
            </a:pPr>
            <a:r>
              <a:rPr lang="en-US" sz="2800" i="1" dirty="0">
                <a:solidFill>
                  <a:schemeClr val="accent1"/>
                </a:solidFill>
              </a:rPr>
              <a:t>Jet.com is redefining ecommerce by providing consumes complete transparency on actual costs of transaction</a:t>
            </a:r>
          </a:p>
        </p:txBody>
      </p:sp>
      <p:sp>
        <p:nvSpPr>
          <p:cNvPr id="19" name="Rectangle 11"/>
          <p:cNvSpPr/>
          <p:nvPr/>
        </p:nvSpPr>
        <p:spPr>
          <a:xfrm>
            <a:off x="6813132" y="2011680"/>
            <a:ext cx="5378868" cy="4325620"/>
          </a:xfrm>
          <a:prstGeom prst="rect">
            <a:avLst/>
          </a:prstGeom>
          <a:gradFill flip="none" rotWithShape="1">
            <a:gsLst>
              <a:gs pos="46000">
                <a:srgbClr val="000000">
                  <a:alpha val="73000"/>
                </a:srgbClr>
              </a:gs>
              <a:gs pos="0">
                <a:schemeClr val="tx1">
                  <a:alpha val="0"/>
                </a:schemeClr>
              </a:gs>
              <a:gs pos="84000">
                <a:sysClr val="windowText" lastClr="000000"/>
              </a:gs>
            </a:gsLst>
            <a:lin ang="5400000" scaled="1"/>
            <a:tileRect/>
          </a:gradFill>
        </p:spPr>
        <p:txBody>
          <a:bodyPr wrap="square" rIns="182880" bIns="279781" anchor="b">
            <a:noAutofit/>
          </a:bodyPr>
          <a:lstStyle/>
          <a:p>
            <a:pPr algn="r" defTabSz="932597">
              <a:spcBef>
                <a:spcPts val="1224"/>
              </a:spcBef>
              <a:defRPr/>
            </a:pPr>
            <a:r>
              <a:rPr lang="en-US" sz="1600" dirty="0"/>
              <a:t>“To be one of the best e-commerce destinations in the US, we will have to handle millions of customers, placing tens of thousands of orders a day. That requires a top-class e-commerce system built on a flexible, open cloud platform. That is exactly what we got with Azure.”</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Mike Hanrahan, CTO</a:t>
            </a:r>
          </a:p>
        </p:txBody>
      </p:sp>
      <p:graphicFrame>
        <p:nvGraphicFramePr>
          <p:cNvPr id="27" name="Table 26"/>
          <p:cNvGraphicFramePr>
            <a:graphicFrameLocks noGrp="1"/>
          </p:cNvGraphicFramePr>
          <p:nvPr>
            <p:extLst>
              <p:ext uri="{D42A27DB-BD31-4B8C-83A1-F6EECF244321}">
                <p14:modId xmlns:p14="http://schemas.microsoft.com/office/powerpoint/2010/main" val="1811408707"/>
              </p:ext>
            </p:extLst>
          </p:nvPr>
        </p:nvGraphicFramePr>
        <p:xfrm>
          <a:off x="576884" y="3032342"/>
          <a:ext cx="5626317" cy="2967925"/>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105266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n-lt"/>
                          <a:ea typeface="+mn-ea"/>
                          <a:cs typeface="+mn-cs"/>
                        </a:rPr>
                        <a:t>The founder of Diapers.com/Soap.com created a new online marketplace, Jet.com to redefine ecommerce showing transparency</a:t>
                      </a:r>
                      <a:r>
                        <a:rPr lang="en-US" sz="1400" kern="0" baseline="0" dirty="0">
                          <a:solidFill>
                            <a:schemeClr val="bg1"/>
                          </a:solidFill>
                          <a:latin typeface="+mn-lt"/>
                          <a:ea typeface="+mn-ea"/>
                          <a:cs typeface="+mn-cs"/>
                        </a:rPr>
                        <a:t> on the actual costs of the transaction – warehouse location, payment method, and number of items shipped.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2762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Web application done in .NET with Visual Studio IDE using Node. They also use App Service, Web roles, and VMs.  SQL Server and HDInsight are used to handle any amount of data from Terabytes to Petabytes.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6480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Aspirations</a:t>
                      </a:r>
                      <a:r>
                        <a:rPr lang="en-US" sz="1400" kern="0" baseline="0" dirty="0">
                          <a:solidFill>
                            <a:schemeClr val="bg1"/>
                          </a:solidFill>
                          <a:latin typeface="+mn-lt"/>
                          <a:ea typeface="+mn-ea"/>
                          <a:cs typeface="+mn-cs"/>
                        </a:rPr>
                        <a:t> are now to grow jet.com to be the best e-commerce destination in the US to handle millions of customers placing tens of thousands of orders a day.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4933" y="5944868"/>
            <a:ext cx="749056" cy="304147"/>
          </a:xfrm>
          <a:prstGeom prst="rect">
            <a:avLst/>
          </a:prstGeom>
        </p:spPr>
      </p:pic>
    </p:spTree>
    <p:extLst>
      <p:ext uri="{BB962C8B-B14F-4D97-AF65-F5344CB8AC3E}">
        <p14:creationId xmlns:p14="http://schemas.microsoft.com/office/powerpoint/2010/main" val="42139224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lum contrast="10000"/>
            <a:extLst>
              <a:ext uri="{28A0092B-C50C-407E-A947-70E740481C1C}">
                <a14:useLocalDpi xmlns:a14="http://schemas.microsoft.com/office/drawing/2010/main"/>
              </a:ext>
            </a:extLst>
          </a:blip>
          <a:srcRect/>
          <a:stretch/>
        </p:blipFill>
        <p:spPr>
          <a:xfrm flipH="1">
            <a:off x="6779172" y="-17929"/>
            <a:ext cx="5473788" cy="6350529"/>
          </a:xfrm>
          <a:prstGeom prst="rect">
            <a:avLst/>
          </a:prstGeom>
        </p:spPr>
      </p:pic>
      <p:sp>
        <p:nvSpPr>
          <p:cNvPr id="3" name="Content Placeholder 2"/>
          <p:cNvSpPr>
            <a:spLocks noGrp="1"/>
          </p:cNvSpPr>
          <p:nvPr>
            <p:ph sz="quarter" idx="4294967295"/>
          </p:nvPr>
        </p:nvSpPr>
        <p:spPr>
          <a:xfrm>
            <a:off x="435522" y="1395313"/>
            <a:ext cx="6343650" cy="1292662"/>
          </a:xfrm>
        </p:spPr>
        <p:txBody>
          <a:bodyPr lIns="0" tIns="0" rIns="0" bIns="0"/>
          <a:lstStyle/>
          <a:p>
            <a:pPr marL="0" indent="0">
              <a:lnSpc>
                <a:spcPct val="100000"/>
              </a:lnSpc>
              <a:spcBef>
                <a:spcPts val="0"/>
              </a:spcBef>
              <a:buNone/>
            </a:pPr>
            <a:r>
              <a:rPr lang="en-US" sz="2800" i="1" dirty="0">
                <a:solidFill>
                  <a:schemeClr val="accent1"/>
                </a:solidFill>
              </a:rPr>
              <a:t>343 Systems uses big data to run custom marketing campaigns to drive player loyalty and to detect cheaters</a:t>
            </a:r>
          </a:p>
        </p:txBody>
      </p:sp>
      <p:graphicFrame>
        <p:nvGraphicFramePr>
          <p:cNvPr id="27" name="Table 26"/>
          <p:cNvGraphicFramePr>
            <a:graphicFrameLocks noGrp="1"/>
          </p:cNvGraphicFramePr>
          <p:nvPr>
            <p:extLst>
              <p:ext uri="{D42A27DB-BD31-4B8C-83A1-F6EECF244321}">
                <p14:modId xmlns:p14="http://schemas.microsoft.com/office/powerpoint/2010/main" val="1479369548"/>
              </p:ext>
            </p:extLst>
          </p:nvPr>
        </p:nvGraphicFramePr>
        <p:xfrm>
          <a:off x="514631" y="2687975"/>
          <a:ext cx="5626317" cy="3306425"/>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343 Systems </a:t>
                      </a:r>
                      <a:r>
                        <a:rPr lang="en-US" sz="1400" kern="0" baseline="0" dirty="0">
                          <a:solidFill>
                            <a:schemeClr val="bg1"/>
                          </a:solidFill>
                          <a:latin typeface="+mn-lt"/>
                          <a:ea typeface="+mn-ea"/>
                          <a:cs typeface="+mn-cs"/>
                        </a:rPr>
                        <a:t>is a leading game developer of Halo. They wanted to collect meaningful in-game analytics to find cheaters, build a better product, and drive customer loyalty.</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used to capture millions of in-game data points including preferred game modes, game length, average game length, most used game features, etc. Use SQL Server BI and SharePoint to view interactive dashboards.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Respond faster to customer requests and make weekly updates to the game based on customer feedback </a:t>
                      </a:r>
                    </a:p>
                    <a:p>
                      <a:pPr marL="177800" indent="-177800">
                        <a:buFont typeface="Arial" panose="020B0604020202020204" pitchFamily="34" charset="0"/>
                        <a:buChar char="•"/>
                      </a:pPr>
                      <a:r>
                        <a:rPr lang="en-US" sz="1400" kern="0" dirty="0">
                          <a:solidFill>
                            <a:schemeClr val="bg1"/>
                          </a:solidFill>
                          <a:latin typeface="+mn-lt"/>
                          <a:ea typeface="+mn-ea"/>
                          <a:cs typeface="+mn-cs"/>
                        </a:rPr>
                        <a:t>Detect cheaters</a:t>
                      </a:r>
                      <a:r>
                        <a:rPr lang="en-US" sz="1400" kern="0" baseline="0" dirty="0">
                          <a:solidFill>
                            <a:schemeClr val="bg1"/>
                          </a:solidFill>
                          <a:latin typeface="+mn-lt"/>
                          <a:ea typeface="+mn-ea"/>
                          <a:cs typeface="+mn-cs"/>
                        </a:rPr>
                        <a:t> who are ruining the game experience</a:t>
                      </a:r>
                    </a:p>
                    <a:p>
                      <a:pPr marL="177800" indent="-177800">
                        <a:buFont typeface="Arial" panose="020B0604020202020204" pitchFamily="34" charset="0"/>
                        <a:buChar char="•"/>
                      </a:pPr>
                      <a:r>
                        <a:rPr lang="en-US" sz="1400" kern="0" dirty="0">
                          <a:solidFill>
                            <a:schemeClr val="bg1"/>
                          </a:solidFill>
                          <a:latin typeface="+mn-lt"/>
                          <a:ea typeface="+mn-ea"/>
                          <a:cs typeface="+mn-cs"/>
                        </a:rPr>
                        <a:t>Generate custom</a:t>
                      </a:r>
                      <a:r>
                        <a:rPr lang="en-US" sz="1400" kern="0" baseline="0" dirty="0">
                          <a:solidFill>
                            <a:schemeClr val="bg1"/>
                          </a:solidFill>
                          <a:latin typeface="+mn-lt"/>
                          <a:ea typeface="+mn-ea"/>
                          <a:cs typeface="+mn-cs"/>
                        </a:rPr>
                        <a:t> email campaigns to retain players based on their in-game play behaviors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“With Hadoop on </a:t>
            </a:r>
            <a:br>
              <a:rPr lang="en-US" sz="1600" dirty="0"/>
            </a:br>
            <a:r>
              <a:rPr lang="en-US" sz="1600" dirty="0"/>
              <a:t>Azure, we can mine data and understand our audience in a way we never could before.” </a:t>
            </a:r>
          </a:p>
          <a:p>
            <a:pPr algn="r" defTabSz="932597">
              <a:spcBef>
                <a:spcPts val="1224"/>
              </a:spcBef>
              <a:defRPr/>
            </a:pPr>
            <a:r>
              <a:rPr lang="en-US" sz="1400" i="1" kern="0" dirty="0">
                <a:solidFill>
                  <a:prstClr val="white"/>
                </a:solidFill>
                <a:cs typeface="Segoe UI" panose="020B0502040204020203" pitchFamily="34" charset="0"/>
              </a:rPr>
              <a:t>Mark Vayman, Lead Program Manager</a:t>
            </a:r>
          </a:p>
        </p:txBody>
      </p:sp>
      <p:sp>
        <p:nvSpPr>
          <p:cNvPr id="14" name="Title 1"/>
          <p:cNvSpPr>
            <a:spLocks noGrp="1"/>
          </p:cNvSpPr>
          <p:nvPr>
            <p:ph type="title"/>
          </p:nvPr>
        </p:nvSpPr>
        <p:spPr>
          <a:xfrm>
            <a:off x="186944" y="161495"/>
            <a:ext cx="6406198" cy="899665"/>
          </a:xfrm>
        </p:spPr>
        <p:txBody>
          <a:bodyPr/>
          <a:lstStyle/>
          <a:p>
            <a:r>
              <a:rPr lang="en-US" sz="4000" dirty="0"/>
              <a:t>Example: Big Data driving personalized customer offers</a:t>
            </a:r>
          </a:p>
        </p:txBody>
      </p:sp>
      <p:pic>
        <p:nvPicPr>
          <p:cNvPr id="12" name="Picture 11"/>
          <p:cNvPicPr>
            <a:picLocks noChangeAspect="1"/>
          </p:cNvPicPr>
          <p:nvPr/>
        </p:nvPicPr>
        <p:blipFill rotWithShape="1">
          <a:blip r:embed="rId4" cstate="email">
            <a:duotone>
              <a:prstClr val="black"/>
              <a:schemeClr val="accent1">
                <a:tint val="45000"/>
                <a:satMod val="400000"/>
              </a:schemeClr>
            </a:duotone>
            <a:extLst>
              <a:ext uri="{28A0092B-C50C-407E-A947-70E740481C1C}">
                <a14:useLocalDpi xmlns:a14="http://schemas.microsoft.com/office/drawing/2010/main"/>
              </a:ext>
            </a:extLst>
          </a:blip>
          <a:srcRect r="22238" b="1104"/>
          <a:stretch/>
        </p:blipFill>
        <p:spPr>
          <a:xfrm>
            <a:off x="186944" y="6066243"/>
            <a:ext cx="1259084" cy="206913"/>
          </a:xfrm>
          <a:prstGeom prst="rect">
            <a:avLst/>
          </a:prstGeom>
        </p:spPr>
      </p:pic>
    </p:spTree>
    <p:extLst>
      <p:ext uri="{BB962C8B-B14F-4D97-AF65-F5344CB8AC3E}">
        <p14:creationId xmlns:p14="http://schemas.microsoft.com/office/powerpoint/2010/main" val="29750737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6309976" y="477145"/>
            <a:ext cx="6332042" cy="5378868"/>
          </a:xfrm>
          <a:prstGeom prst="rect">
            <a:avLst/>
          </a:prstGeom>
        </p:spPr>
      </p:pic>
      <p:sp>
        <p:nvSpPr>
          <p:cNvPr id="3" name="Content Placeholder 2"/>
          <p:cNvSpPr>
            <a:spLocks noGrp="1"/>
          </p:cNvSpPr>
          <p:nvPr>
            <p:ph sz="quarter" idx="4294967295"/>
          </p:nvPr>
        </p:nvSpPr>
        <p:spPr>
          <a:xfrm>
            <a:off x="435522" y="1395313"/>
            <a:ext cx="6157620" cy="1292662"/>
          </a:xfrm>
        </p:spPr>
        <p:txBody>
          <a:bodyPr lIns="0" tIns="0" rIns="0" bIns="0"/>
          <a:lstStyle/>
          <a:p>
            <a:pPr marL="0" indent="0">
              <a:lnSpc>
                <a:spcPct val="100000"/>
              </a:lnSpc>
              <a:spcBef>
                <a:spcPts val="0"/>
              </a:spcBef>
              <a:buNone/>
            </a:pPr>
            <a:r>
              <a:rPr lang="en-US" sz="2800" i="1" dirty="0" err="1">
                <a:solidFill>
                  <a:schemeClr val="accent1"/>
                </a:solidFill>
              </a:rPr>
              <a:t>Mediatonic</a:t>
            </a:r>
            <a:r>
              <a:rPr lang="en-US" sz="2800" i="1" dirty="0">
                <a:solidFill>
                  <a:schemeClr val="accent1"/>
                </a:solidFill>
              </a:rPr>
              <a:t> uses big data to improve player retention and improve in-game monetization</a:t>
            </a:r>
          </a:p>
        </p:txBody>
      </p:sp>
      <p:graphicFrame>
        <p:nvGraphicFramePr>
          <p:cNvPr id="27" name="Table 26"/>
          <p:cNvGraphicFramePr>
            <a:graphicFrameLocks noGrp="1"/>
          </p:cNvGraphicFramePr>
          <p:nvPr>
            <p:extLst>
              <p:ext uri="{D42A27DB-BD31-4B8C-83A1-F6EECF244321}">
                <p14:modId xmlns:p14="http://schemas.microsoft.com/office/powerpoint/2010/main" val="1652255941"/>
              </p:ext>
            </p:extLst>
          </p:nvPr>
        </p:nvGraphicFramePr>
        <p:xfrm>
          <a:off x="514632" y="2687975"/>
          <a:ext cx="5972666" cy="3474720"/>
        </p:xfrm>
        <a:graphic>
          <a:graphicData uri="http://schemas.openxmlformats.org/drawingml/2006/table">
            <a:tbl>
              <a:tblPr firstRow="1" bandRow="1">
                <a:tableStyleId>{2D5ABB26-0587-4C30-8999-92F81FD0307C}</a:tableStyleId>
              </a:tblPr>
              <a:tblGrid>
                <a:gridCol w="1044990">
                  <a:extLst>
                    <a:ext uri="{9D8B030D-6E8A-4147-A177-3AD203B41FA5}">
                      <a16:colId xmlns:a16="http://schemas.microsoft.com/office/drawing/2014/main" val="20000"/>
                    </a:ext>
                  </a:extLst>
                </a:gridCol>
                <a:gridCol w="4927676">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err="1">
                          <a:solidFill>
                            <a:schemeClr val="bg1"/>
                          </a:solidFill>
                          <a:latin typeface="+mn-lt"/>
                          <a:ea typeface="+mn-ea"/>
                          <a:cs typeface="+mn-cs"/>
                        </a:rPr>
                        <a:t>Mediatonic</a:t>
                      </a:r>
                      <a:r>
                        <a:rPr lang="en-US" sz="1400" kern="0" baseline="0" dirty="0">
                          <a:solidFill>
                            <a:schemeClr val="bg1"/>
                          </a:solidFill>
                          <a:latin typeface="+mn-lt"/>
                          <a:ea typeface="+mn-ea"/>
                          <a:cs typeface="+mn-cs"/>
                        </a:rPr>
                        <a:t> is a game studio that has more than 100 games for mobile devices, consoles, social networks, and PCs. Because they use the free-to-play model where they monetize in-game purchases, they have to have deep understanding of the players.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and Storm for HDInsight used to capture in-game data including how many players using the game, inviting their friends, attempts at a given level/stage, etc.</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Doubled player retention by responding</a:t>
                      </a:r>
                      <a:r>
                        <a:rPr lang="en-US" sz="1400" kern="0" baseline="0" dirty="0">
                          <a:solidFill>
                            <a:schemeClr val="bg1"/>
                          </a:solidFill>
                          <a:latin typeface="+mn-lt"/>
                          <a:ea typeface="+mn-ea"/>
                          <a:cs typeface="+mn-cs"/>
                        </a:rPr>
                        <a:t> instantly to a level that was too difficult. They quickly made the level easier ensuring more players can progress.</a:t>
                      </a:r>
                    </a:p>
                    <a:p>
                      <a:pPr marL="177800" indent="-177800">
                        <a:buFont typeface="Arial" panose="020B0604020202020204" pitchFamily="34" charset="0"/>
                        <a:buChar char="•"/>
                      </a:pPr>
                      <a:r>
                        <a:rPr lang="en-US" sz="1400" kern="0" baseline="0" dirty="0">
                          <a:solidFill>
                            <a:schemeClr val="bg1"/>
                          </a:solidFill>
                          <a:latin typeface="+mn-lt"/>
                          <a:ea typeface="+mn-ea"/>
                          <a:cs typeface="+mn-cs"/>
                        </a:rPr>
                        <a:t>Continue to do A/B testing and tweak the game in response to real-time understanding of each player</a:t>
                      </a:r>
                    </a:p>
                    <a:p>
                      <a:pPr marL="177800" indent="-177800">
                        <a:buFont typeface="Arial" panose="020B0604020202020204" pitchFamily="34" charset="0"/>
                        <a:buChar char="•"/>
                      </a:pPr>
                      <a:r>
                        <a:rPr lang="en-US" sz="1400" kern="0" baseline="0" dirty="0">
                          <a:solidFill>
                            <a:schemeClr val="bg1"/>
                          </a:solidFill>
                          <a:latin typeface="+mn-lt"/>
                          <a:ea typeface="+mn-ea"/>
                          <a:cs typeface="+mn-cs"/>
                        </a:rPr>
                        <a:t>Resulted in 35 minutes of average playtime per player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“We can test different versions of a game on different demographics at the same time. We are then able to tweak games in response to real-time data and gain an understanding of each player.” </a:t>
            </a:r>
          </a:p>
          <a:p>
            <a:pPr algn="r" defTabSz="932597">
              <a:spcBef>
                <a:spcPts val="1224"/>
              </a:spcBef>
              <a:defRPr/>
            </a:pPr>
            <a:r>
              <a:rPr lang="en-US" sz="1400" i="1" kern="0" dirty="0">
                <a:solidFill>
                  <a:prstClr val="white"/>
                </a:solidFill>
                <a:cs typeface="Segoe UI" panose="020B0502040204020203" pitchFamily="34" charset="0"/>
              </a:rPr>
              <a:t>Dave Bailey, Co-founder and CEO</a:t>
            </a:r>
          </a:p>
        </p:txBody>
      </p:sp>
      <p:sp>
        <p:nvSpPr>
          <p:cNvPr id="14" name="Title 1"/>
          <p:cNvSpPr>
            <a:spLocks noGrp="1"/>
          </p:cNvSpPr>
          <p:nvPr>
            <p:ph type="title"/>
          </p:nvPr>
        </p:nvSpPr>
        <p:spPr>
          <a:xfrm>
            <a:off x="186944" y="161495"/>
            <a:ext cx="6406198" cy="899665"/>
          </a:xfrm>
        </p:spPr>
        <p:txBody>
          <a:bodyPr/>
          <a:lstStyle/>
          <a:p>
            <a:r>
              <a:rPr lang="en-US" sz="4000" dirty="0"/>
              <a:t>Example: Big Data driving customer retention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216" y="6075208"/>
            <a:ext cx="1329179" cy="151549"/>
          </a:xfrm>
          <a:prstGeom prst="rect">
            <a:avLst/>
          </a:prstGeom>
        </p:spPr>
      </p:pic>
    </p:spTree>
    <p:extLst>
      <p:ext uri="{BB962C8B-B14F-4D97-AF65-F5344CB8AC3E}">
        <p14:creationId xmlns:p14="http://schemas.microsoft.com/office/powerpoint/2010/main" val="34384830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Manufacturing</a:t>
            </a:r>
          </a:p>
        </p:txBody>
      </p:sp>
    </p:spTree>
    <p:extLst>
      <p:ext uri="{BB962C8B-B14F-4D97-AF65-F5344CB8AC3E}">
        <p14:creationId xmlns:p14="http://schemas.microsoft.com/office/powerpoint/2010/main" val="188831635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5093" y="-21258"/>
            <a:ext cx="5358669" cy="6358558"/>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drives predictive maintenance</a:t>
            </a:r>
          </a:p>
        </p:txBody>
      </p:sp>
      <p:sp>
        <p:nvSpPr>
          <p:cNvPr id="3" name="Content Placeholder 2"/>
          <p:cNvSpPr>
            <a:spLocks noGrp="1"/>
          </p:cNvSpPr>
          <p:nvPr>
            <p:ph sz="quarter" idx="4294967295"/>
          </p:nvPr>
        </p:nvSpPr>
        <p:spPr>
          <a:xfrm>
            <a:off x="344933" y="1451906"/>
            <a:ext cx="6343650" cy="861774"/>
          </a:xfrm>
        </p:spPr>
        <p:txBody>
          <a:bodyPr lIns="0" tIns="0" rIns="0" bIns="0"/>
          <a:lstStyle/>
          <a:p>
            <a:pPr marL="0" indent="0">
              <a:lnSpc>
                <a:spcPct val="100000"/>
              </a:lnSpc>
              <a:spcBef>
                <a:spcPts val="0"/>
              </a:spcBef>
              <a:buNone/>
            </a:pPr>
            <a:r>
              <a:rPr lang="en-US" sz="2800" i="1" dirty="0">
                <a:solidFill>
                  <a:schemeClr val="accent1"/>
                </a:solidFill>
              </a:rPr>
              <a:t>Rockwell uses big data to understand predictive maintenance in IoT scenario</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“What we’re talking about delivering is a degree of collaboration and visibility unheard of in the oil and gas industry. To do that, we need a rich flow of data.”</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Doug Weber, Business Manager</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3774806000"/>
              </p:ext>
            </p:extLst>
          </p:nvPr>
        </p:nvGraphicFramePr>
        <p:xfrm>
          <a:off x="576884" y="2335279"/>
          <a:ext cx="5626317" cy="3474720"/>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Rockwell is a leading industrial automation company partnering with one of the six oil and gas super majors to deploy internet-connected liquefied gas dispensers in an Internet of Things (IoT) scenario.</a:t>
                      </a: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 SQL Database, Machine Learning, Power BI to maintain and predict their liquefied gas dispensers. Each dispenser emits real-time management metrics allowing them to detect anomalies and predict when proactive maintenance needs to occur.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Can now remotely track unmanned stations 24x7 to proactively maintain the liquefied gas dispensers before they break</a:t>
                      </a:r>
                    </a:p>
                    <a:p>
                      <a:pPr marL="177800" indent="-177800">
                        <a:buFont typeface="Arial" panose="020B0604020202020204" pitchFamily="34" charset="0"/>
                        <a:buChar char="•"/>
                      </a:pPr>
                      <a:r>
                        <a:rPr lang="en-US" sz="1400" kern="0" dirty="0">
                          <a:solidFill>
                            <a:schemeClr val="bg1"/>
                          </a:solidFill>
                          <a:latin typeface="+mn-lt"/>
                          <a:ea typeface="+mn-ea"/>
                          <a:cs typeface="+mn-cs"/>
                        </a:rPr>
                        <a:t>Understand</a:t>
                      </a:r>
                      <a:r>
                        <a:rPr lang="en-US" sz="1400" kern="0" baseline="0" dirty="0">
                          <a:solidFill>
                            <a:schemeClr val="bg1"/>
                          </a:solidFill>
                          <a:latin typeface="+mn-lt"/>
                          <a:ea typeface="+mn-ea"/>
                          <a:cs typeface="+mn-cs"/>
                        </a:rPr>
                        <a:t> which pumps run at what speeds to maximize supply while minimizing energy use</a:t>
                      </a:r>
                    </a:p>
                    <a:p>
                      <a:pPr marL="177800" indent="-177800">
                        <a:buFont typeface="Arial" panose="020B0604020202020204" pitchFamily="34" charset="0"/>
                        <a:buChar char="•"/>
                      </a:pPr>
                      <a:r>
                        <a:rPr lang="en-US" sz="1400" kern="0" baseline="0" dirty="0">
                          <a:solidFill>
                            <a:schemeClr val="bg1"/>
                          </a:solidFill>
                          <a:latin typeface="+mn-lt"/>
                          <a:ea typeface="+mn-ea"/>
                          <a:cs typeface="+mn-cs"/>
                        </a:rPr>
                        <a:t>Get real-time notification for important events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944" y="5949321"/>
            <a:ext cx="1046433" cy="244200"/>
          </a:xfrm>
          <a:prstGeom prst="rect">
            <a:avLst/>
          </a:prstGeom>
        </p:spPr>
      </p:pic>
    </p:spTree>
    <p:extLst>
      <p:ext uri="{BB962C8B-B14F-4D97-AF65-F5344CB8AC3E}">
        <p14:creationId xmlns:p14="http://schemas.microsoft.com/office/powerpoint/2010/main" val="2320537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Connected Devices (IoT)</a:t>
            </a:r>
          </a:p>
        </p:txBody>
      </p:sp>
    </p:spTree>
    <p:extLst>
      <p:ext uri="{BB962C8B-B14F-4D97-AF65-F5344CB8AC3E}">
        <p14:creationId xmlns:p14="http://schemas.microsoft.com/office/powerpoint/2010/main" val="34372991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826102" y="0"/>
            <a:ext cx="5365898" cy="6337300"/>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used for connected buildings</a:t>
            </a:r>
          </a:p>
        </p:txBody>
      </p:sp>
      <p:sp>
        <p:nvSpPr>
          <p:cNvPr id="3" name="Content Placeholder 2"/>
          <p:cNvSpPr>
            <a:spLocks noGrp="1"/>
          </p:cNvSpPr>
          <p:nvPr>
            <p:ph sz="quarter" idx="4294967295"/>
          </p:nvPr>
        </p:nvSpPr>
        <p:spPr>
          <a:xfrm>
            <a:off x="344933" y="1451906"/>
            <a:ext cx="6343650" cy="861774"/>
          </a:xfrm>
        </p:spPr>
        <p:txBody>
          <a:bodyPr lIns="0" tIns="0" rIns="0" bIns="0"/>
          <a:lstStyle/>
          <a:p>
            <a:pPr marL="0" indent="0">
              <a:lnSpc>
                <a:spcPct val="100000"/>
              </a:lnSpc>
              <a:spcBef>
                <a:spcPts val="0"/>
              </a:spcBef>
              <a:buNone/>
            </a:pPr>
            <a:r>
              <a:rPr lang="en-US" sz="2800" i="1" dirty="0" err="1">
                <a:solidFill>
                  <a:schemeClr val="accent1"/>
                </a:solidFill>
              </a:rPr>
              <a:t>Codit</a:t>
            </a:r>
            <a:r>
              <a:rPr lang="en-US" sz="2800" i="1" dirty="0">
                <a:solidFill>
                  <a:schemeClr val="accent1"/>
                </a:solidFill>
              </a:rPr>
              <a:t> uses big data to simulate energy bill consumption</a:t>
            </a:r>
          </a:p>
        </p:txBody>
      </p:sp>
      <p:sp>
        <p:nvSpPr>
          <p:cNvPr id="19" name="Rectangle 11"/>
          <p:cNvSpPr/>
          <p:nvPr/>
        </p:nvSpPr>
        <p:spPr>
          <a:xfrm>
            <a:off x="6813132" y="2011680"/>
            <a:ext cx="5378868" cy="4325620"/>
          </a:xfrm>
          <a:prstGeom prst="rect">
            <a:avLst/>
          </a:prstGeom>
          <a:gradFill flip="none" rotWithShape="1">
            <a:gsLst>
              <a:gs pos="46000">
                <a:srgbClr val="000000">
                  <a:alpha val="73000"/>
                </a:srgbClr>
              </a:gs>
              <a:gs pos="0">
                <a:schemeClr val="tx1">
                  <a:alpha val="0"/>
                </a:schemeClr>
              </a:gs>
              <a:gs pos="84000">
                <a:sysClr val="windowText" lastClr="000000">
                  <a:alpha val="93000"/>
                </a:sysClr>
              </a:gs>
            </a:gsLst>
            <a:lin ang="5400000" scaled="1"/>
            <a:tileRect/>
          </a:gradFill>
        </p:spPr>
        <p:txBody>
          <a:bodyPr wrap="square" rIns="182880" bIns="279781" anchor="b">
            <a:noAutofit/>
          </a:bodyPr>
          <a:lstStyle/>
          <a:p>
            <a:pPr algn="r" defTabSz="932597">
              <a:spcBef>
                <a:spcPts val="1224"/>
              </a:spcBef>
              <a:defRPr/>
            </a:pPr>
            <a:r>
              <a:rPr lang="en-US" sz="1600" dirty="0"/>
              <a:t>“We implemented Azure Data Lake analytics service and Data Lake storage as part of an Internet of Things (IoT) solution that gets real-time data from smart meters and local energy market data. </a:t>
            </a:r>
            <a:r>
              <a:rPr lang="en-US" sz="1600" dirty="0">
                <a:ea typeface="MS PGothic" panose="020B0600070205080204" pitchFamily="34" charset="-128"/>
                <a:cs typeface="ＭＳ Ｐゴシック" charset="0"/>
              </a:rPr>
              <a:t>U-SQL was especially helpful because we were able to get up and running using our existing skills with .NET and SQL.  This made it easy to simulate customer energy bill optimizations saving them potentially hundreds of thousands of dollars.</a:t>
            </a:r>
            <a:r>
              <a:rPr lang="en-US" sz="1600" dirty="0"/>
              <a:t>”</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Sam Vanhoutte, Chief Technology Officer</a:t>
            </a:r>
          </a:p>
        </p:txBody>
      </p:sp>
      <p:graphicFrame>
        <p:nvGraphicFramePr>
          <p:cNvPr id="27" name="Table 26"/>
          <p:cNvGraphicFramePr>
            <a:graphicFrameLocks noGrp="1"/>
          </p:cNvGraphicFramePr>
          <p:nvPr>
            <p:extLst>
              <p:ext uri="{D42A27DB-BD31-4B8C-83A1-F6EECF244321}">
                <p14:modId xmlns:p14="http://schemas.microsoft.com/office/powerpoint/2010/main" val="3061438883"/>
              </p:ext>
            </p:extLst>
          </p:nvPr>
        </p:nvGraphicFramePr>
        <p:xfrm>
          <a:off x="576884" y="2389580"/>
          <a:ext cx="5626317" cy="3261360"/>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err="1">
                          <a:solidFill>
                            <a:schemeClr val="bg1"/>
                          </a:solidFill>
                          <a:latin typeface="+mn-lt"/>
                          <a:ea typeface="+mn-ea"/>
                          <a:cs typeface="+mn-cs"/>
                        </a:rPr>
                        <a:t>Codit</a:t>
                      </a:r>
                      <a:r>
                        <a:rPr lang="en-US" sz="1400" kern="0" baseline="0" dirty="0">
                          <a:solidFill>
                            <a:schemeClr val="bg1"/>
                          </a:solidFill>
                          <a:latin typeface="+mn-lt"/>
                          <a:ea typeface="+mn-ea"/>
                          <a:cs typeface="+mn-cs"/>
                        </a:rPr>
                        <a:t> built a platform that </a:t>
                      </a:r>
                      <a:r>
                        <a:rPr lang="en-US" sz="1400" dirty="0">
                          <a:solidFill>
                            <a:schemeClr val="bg1"/>
                          </a:solidFill>
                          <a:effectLst/>
                        </a:rPr>
                        <a:t>data via an IoT system connected to remote on-site sensors and then combines it with important industry-specific data around energy spot pricing.</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Data Lake Analytics, Azure Data Lake Store, Power BI, and Azure Machine Learning used to do big data on all of the data combined with weather and costs of energy in any given moment.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err="1">
                          <a:solidFill>
                            <a:schemeClr val="bg1"/>
                          </a:solidFill>
                          <a:latin typeface="+mn-lt"/>
                          <a:ea typeface="+mn-ea"/>
                          <a:cs typeface="+mn-cs"/>
                        </a:rPr>
                        <a:t>Codit’s</a:t>
                      </a:r>
                      <a:r>
                        <a:rPr lang="en-US" sz="1400" kern="0" dirty="0">
                          <a:solidFill>
                            <a:schemeClr val="bg1"/>
                          </a:solidFill>
                          <a:latin typeface="+mn-lt"/>
                          <a:ea typeface="+mn-ea"/>
                          <a:cs typeface="+mn-cs"/>
                        </a:rPr>
                        <a:t> customers can save money—as much as 15 percent–30 percent on their energy costs—it also provides insights that inform future budgetary and investment decisions</a:t>
                      </a:r>
                    </a:p>
                    <a:p>
                      <a:pPr marL="177800" indent="-177800">
                        <a:buFont typeface="Arial" panose="020B0604020202020204" pitchFamily="34" charset="0"/>
                        <a:buChar char="•"/>
                      </a:pPr>
                      <a:r>
                        <a:rPr lang="en-US" sz="1400" kern="0" dirty="0">
                          <a:solidFill>
                            <a:schemeClr val="bg1"/>
                          </a:solidFill>
                          <a:latin typeface="+mn-lt"/>
                          <a:ea typeface="+mn-ea"/>
                          <a:cs typeface="+mn-cs"/>
                        </a:rPr>
                        <a:t>Future potential to automate buildings around saving energy costs</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44" y="5805326"/>
            <a:ext cx="865679" cy="409020"/>
          </a:xfrm>
          <a:prstGeom prst="rect">
            <a:avLst/>
          </a:prstGeom>
          <a:solidFill>
            <a:schemeClr val="tx1"/>
          </a:solidFill>
        </p:spPr>
      </p:pic>
    </p:spTree>
    <p:extLst>
      <p:ext uri="{BB962C8B-B14F-4D97-AF65-F5344CB8AC3E}">
        <p14:creationId xmlns:p14="http://schemas.microsoft.com/office/powerpoint/2010/main" val="1622822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5093" y="-4537"/>
            <a:ext cx="5358669" cy="6325115"/>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used for connected cars</a:t>
            </a:r>
          </a:p>
        </p:txBody>
      </p:sp>
      <p:sp>
        <p:nvSpPr>
          <p:cNvPr id="3" name="Content Placeholder 2"/>
          <p:cNvSpPr>
            <a:spLocks noGrp="1"/>
          </p:cNvSpPr>
          <p:nvPr>
            <p:ph sz="quarter" idx="4294967295"/>
          </p:nvPr>
        </p:nvSpPr>
        <p:spPr>
          <a:xfrm>
            <a:off x="344933" y="1451906"/>
            <a:ext cx="6343650" cy="861774"/>
          </a:xfrm>
        </p:spPr>
        <p:txBody>
          <a:bodyPr lIns="0" tIns="0" rIns="0" bIns="0"/>
          <a:lstStyle/>
          <a:p>
            <a:pPr marL="0" indent="0">
              <a:lnSpc>
                <a:spcPct val="100000"/>
              </a:lnSpc>
              <a:spcBef>
                <a:spcPts val="0"/>
              </a:spcBef>
              <a:buNone/>
            </a:pPr>
            <a:r>
              <a:rPr lang="en-US" sz="2800" i="1" dirty="0">
                <a:solidFill>
                  <a:schemeClr val="accent1"/>
                </a:solidFill>
              </a:rPr>
              <a:t>Delphi Automotive uses big data for car owners to keep tabs on their cars  </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“With Delphi Connect, car owners can find out how close to home their spouse is so they can put the finishing touches on dinner. They can keep tabs on teenage drivers by setting up geo-fences. If the car goes outside of a geo-fence or drives faster than a specified speed limit, mom or dad receives an email or text message.”</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Victor Canseco, Managing Director </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1846327871"/>
              </p:ext>
            </p:extLst>
          </p:nvPr>
        </p:nvGraphicFramePr>
        <p:xfrm>
          <a:off x="576884" y="2389580"/>
          <a:ext cx="5626317" cy="3657547"/>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Delphi is</a:t>
                      </a:r>
                      <a:r>
                        <a:rPr lang="en-US" sz="1400" kern="1200" baseline="0" dirty="0">
                          <a:solidFill>
                            <a:schemeClr val="bg1"/>
                          </a:solidFill>
                          <a:latin typeface="+mn-lt"/>
                          <a:ea typeface="+mn-ea"/>
                          <a:cs typeface="+mn-cs"/>
                        </a:rPr>
                        <a:t> a leading global supplier of technologies for the automotive industry, introduced Delphi Connect, an after-market connected-car product that lets drivers digitally interact with their cars through smartphones, tablets, and PCs. </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 and SQL Server in an Internet of Things (IoT) scenario for capturing and analyzing data from cars (vehicle diagnostics, geo-fencing, geo-location, mileage tracking, </a:t>
                      </a:r>
                      <a:r>
                        <a:rPr lang="en-US" sz="1400" kern="0" baseline="0" dirty="0" err="1">
                          <a:solidFill>
                            <a:schemeClr val="bg1"/>
                          </a:solidFill>
                          <a:latin typeface="+mn-lt"/>
                          <a:ea typeface="+mn-ea"/>
                          <a:cs typeface="+mn-cs"/>
                        </a:rPr>
                        <a:t>bluetooth</a:t>
                      </a:r>
                      <a:r>
                        <a:rPr lang="en-US" sz="1400" kern="0" baseline="0" dirty="0">
                          <a:solidFill>
                            <a:schemeClr val="bg1"/>
                          </a:solidFill>
                          <a:latin typeface="+mn-lt"/>
                          <a:ea typeface="+mn-ea"/>
                          <a:cs typeface="+mn-cs"/>
                        </a:rPr>
                        <a:t>). Also use Azure Service Bus, and SQL Database to understand geo-fencing around a map.</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Drivers can now understand information on their cars like how they were driven, whey </a:t>
                      </a:r>
                      <a:r>
                        <a:rPr lang="en-US" sz="1400" dirty="0">
                          <a:solidFill>
                            <a:schemeClr val="bg1"/>
                          </a:solidFill>
                          <a:effectLst/>
                        </a:rPr>
                        <a:t>they parked, route they took, duration, and mileage. They also get</a:t>
                      </a:r>
                      <a:r>
                        <a:rPr lang="en-US" sz="1400" kern="0" dirty="0">
                          <a:solidFill>
                            <a:schemeClr val="bg1"/>
                          </a:solidFill>
                          <a:latin typeface="+mn-lt"/>
                          <a:ea typeface="+mn-ea"/>
                          <a:cs typeface="+mn-cs"/>
                        </a:rPr>
                        <a:t> real-time information</a:t>
                      </a:r>
                      <a:r>
                        <a:rPr lang="en-US" sz="1400" kern="0" baseline="0" dirty="0">
                          <a:solidFill>
                            <a:schemeClr val="bg1"/>
                          </a:solidFill>
                          <a:latin typeface="+mn-lt"/>
                          <a:ea typeface="+mn-ea"/>
                          <a:cs typeface="+mn-cs"/>
                        </a:rPr>
                        <a:t> on what other drivers are doing with their car.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86945" y="6042612"/>
            <a:ext cx="1184656" cy="182255"/>
          </a:xfrm>
          <a:prstGeom prst="rect">
            <a:avLst/>
          </a:prstGeom>
        </p:spPr>
      </p:pic>
    </p:spTree>
    <p:extLst>
      <p:ext uri="{BB962C8B-B14F-4D97-AF65-F5344CB8AC3E}">
        <p14:creationId xmlns:p14="http://schemas.microsoft.com/office/powerpoint/2010/main" val="21279714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3132" y="-4536"/>
            <a:ext cx="5358273" cy="6318840"/>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saves lives</a:t>
            </a:r>
          </a:p>
        </p:txBody>
      </p:sp>
      <p:sp>
        <p:nvSpPr>
          <p:cNvPr id="3" name="Content Placeholder 2"/>
          <p:cNvSpPr>
            <a:spLocks noGrp="1"/>
          </p:cNvSpPr>
          <p:nvPr>
            <p:ph sz="quarter" idx="4294967295"/>
          </p:nvPr>
        </p:nvSpPr>
        <p:spPr>
          <a:xfrm>
            <a:off x="359487" y="895851"/>
            <a:ext cx="6343650" cy="1292662"/>
          </a:xfrm>
        </p:spPr>
        <p:txBody>
          <a:bodyPr lIns="0" tIns="0" rIns="0" bIns="0"/>
          <a:lstStyle/>
          <a:p>
            <a:pPr marL="0" indent="0">
              <a:lnSpc>
                <a:spcPct val="100000"/>
              </a:lnSpc>
              <a:spcBef>
                <a:spcPts val="0"/>
              </a:spcBef>
              <a:buNone/>
            </a:pPr>
            <a:r>
              <a:rPr lang="en-US" sz="2800" i="1" dirty="0">
                <a:solidFill>
                  <a:schemeClr val="accent1"/>
                </a:solidFill>
              </a:rPr>
              <a:t>Ultra Tendency uses big data to drives awareness of the health impact of the Fukushima nuclear disaster</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“With the analytical capabilities of Azure HDInsight and the </a:t>
            </a:r>
            <a:r>
              <a:rPr lang="en-US" sz="1600" dirty="0" err="1"/>
              <a:t>Safecast</a:t>
            </a:r>
            <a:r>
              <a:rPr lang="en-US" sz="1600" dirty="0"/>
              <a:t> open data set, Japanese citizens have an accurate tool they can use to discover how the Fukushima disaster impacts them.”</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Robert Neumann, Ultra Tendency, CEO</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1477605963"/>
              </p:ext>
            </p:extLst>
          </p:nvPr>
        </p:nvGraphicFramePr>
        <p:xfrm>
          <a:off x="576884" y="2389580"/>
          <a:ext cx="5626317" cy="3381025"/>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After the Japanese Fukushima Daiichi nuclear plant meltdown from the 9.0 earthquake, Japanese citizens didn’t have visibility into how much radiation contaminated their communities. Ul</a:t>
                      </a:r>
                      <a:r>
                        <a:rPr lang="en-US" sz="1400" dirty="0">
                          <a:solidFill>
                            <a:schemeClr val="bg1"/>
                          </a:solidFill>
                        </a:rPr>
                        <a:t>tra Tendency, working with Japanese nonprofit </a:t>
                      </a:r>
                      <a:r>
                        <a:rPr lang="en-US" sz="1400" dirty="0" err="1">
                          <a:solidFill>
                            <a:schemeClr val="bg1"/>
                          </a:solidFill>
                        </a:rPr>
                        <a:t>Safecast</a:t>
                      </a:r>
                      <a:r>
                        <a:rPr lang="en-US" sz="1400" baseline="0" dirty="0">
                          <a:solidFill>
                            <a:schemeClr val="bg1"/>
                          </a:solidFill>
                        </a:rPr>
                        <a:t> sought to change that.</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err="1">
                          <a:solidFill>
                            <a:schemeClr val="bg1"/>
                          </a:solidFill>
                          <a:latin typeface="+mn-lt"/>
                          <a:ea typeface="+mn-ea"/>
                          <a:cs typeface="+mn-cs"/>
                        </a:rPr>
                        <a:t>Safecast</a:t>
                      </a:r>
                      <a:r>
                        <a:rPr lang="en-US" sz="1400" kern="0" baseline="0" dirty="0">
                          <a:solidFill>
                            <a:schemeClr val="bg1"/>
                          </a:solidFill>
                          <a:latin typeface="+mn-lt"/>
                          <a:ea typeface="+mn-ea"/>
                          <a:cs typeface="+mn-cs"/>
                        </a:rPr>
                        <a:t> created Geiger counters </a:t>
                      </a:r>
                      <a:r>
                        <a:rPr lang="en-US" sz="1400" dirty="0">
                          <a:solidFill>
                            <a:schemeClr val="bg1"/>
                          </a:solidFill>
                          <a:effectLst/>
                        </a:rPr>
                        <a:t>to measure radiation on the ground and deployed more than 500 of smart devices across Japan. Azure HDInsight and </a:t>
                      </a:r>
                      <a:r>
                        <a:rPr lang="en-US" sz="1400" dirty="0" err="1">
                          <a:solidFill>
                            <a:schemeClr val="bg1"/>
                          </a:solidFill>
                          <a:effectLst/>
                        </a:rPr>
                        <a:t>HBase</a:t>
                      </a:r>
                      <a:r>
                        <a:rPr lang="en-US" sz="1400" dirty="0">
                          <a:solidFill>
                            <a:schemeClr val="bg1"/>
                          </a:solidFill>
                          <a:effectLst/>
                        </a:rPr>
                        <a:t> used to collect Geiger counter data and </a:t>
                      </a:r>
                      <a:r>
                        <a:rPr lang="en-US" sz="1400" dirty="0" err="1">
                          <a:solidFill>
                            <a:schemeClr val="bg1"/>
                          </a:solidFill>
                          <a:effectLst/>
                        </a:rPr>
                        <a:t>overlayed</a:t>
                      </a:r>
                      <a:r>
                        <a:rPr lang="en-US" sz="1400" dirty="0">
                          <a:solidFill>
                            <a:schemeClr val="bg1"/>
                          </a:solidFill>
                          <a:effectLst/>
                        </a:rPr>
                        <a:t> the data on Bing geospatial maps. It collects and displays more than 27M distinct sensor readings.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Gives Japanese citizens accurate, up-to-date information about the radiation levels in their communities.</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463" y="5815106"/>
            <a:ext cx="864841" cy="313132"/>
          </a:xfrm>
          <a:prstGeom prst="rect">
            <a:avLst/>
          </a:prstGeom>
        </p:spPr>
      </p:pic>
    </p:spTree>
    <p:extLst>
      <p:ext uri="{BB962C8B-B14F-4D97-AF65-F5344CB8AC3E}">
        <p14:creationId xmlns:p14="http://schemas.microsoft.com/office/powerpoint/2010/main" val="20297736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Ultra Tendency &amp; </a:t>
            </a:r>
            <a:r>
              <a:rPr lang="en-US" dirty="0" err="1"/>
              <a:t>Safecast</a:t>
            </a:r>
            <a:r>
              <a:rPr lang="en-US" dirty="0"/>
              <a:t>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4" name="M3YFdoL9NrQ"/>
          <p:cNvPicPr>
            <a:picLocks noRot="1" noChangeAspect="1"/>
          </p:cNvPicPr>
          <p:nvPr>
            <a:videoFile r:link="rId1"/>
          </p:nvPr>
        </p:nvPicPr>
        <p:blipFill>
          <a:blip r:embed="rId8"/>
          <a:stretch>
            <a:fillRect/>
          </a:stretch>
        </p:blipFill>
        <p:spPr>
          <a:xfrm>
            <a:off x="2255768" y="896253"/>
            <a:ext cx="8655248" cy="4868577"/>
          </a:xfrm>
          <a:prstGeom prst="rect">
            <a:avLst/>
          </a:prstGeom>
        </p:spPr>
      </p:pic>
    </p:spTree>
    <p:extLst>
      <p:ext uri="{BB962C8B-B14F-4D97-AF65-F5344CB8AC3E}">
        <p14:creationId xmlns:p14="http://schemas.microsoft.com/office/powerpoint/2010/main" val="3795231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Telco</a:t>
            </a:r>
          </a:p>
        </p:txBody>
      </p:sp>
    </p:spTree>
    <p:extLst>
      <p:ext uri="{BB962C8B-B14F-4D97-AF65-F5344CB8AC3E}">
        <p14:creationId xmlns:p14="http://schemas.microsoft.com/office/powerpoint/2010/main" val="335231682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Jet.com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4" name="abci_fMcPls"/>
          <p:cNvPicPr>
            <a:picLocks noRot="1" noChangeAspect="1"/>
          </p:cNvPicPr>
          <p:nvPr>
            <a:videoFile r:link="rId1"/>
          </p:nvPr>
        </p:nvPicPr>
        <p:blipFill>
          <a:blip r:embed="rId8"/>
          <a:stretch>
            <a:fillRect/>
          </a:stretch>
        </p:blipFill>
        <p:spPr>
          <a:xfrm>
            <a:off x="2243411" y="934914"/>
            <a:ext cx="8596784" cy="4835691"/>
          </a:xfrm>
          <a:prstGeom prst="rect">
            <a:avLst/>
          </a:prstGeom>
        </p:spPr>
      </p:pic>
    </p:spTree>
    <p:extLst>
      <p:ext uri="{BB962C8B-B14F-4D97-AF65-F5344CB8AC3E}">
        <p14:creationId xmlns:p14="http://schemas.microsoft.com/office/powerpoint/2010/main" val="17317922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6102" y="0"/>
            <a:ext cx="5365898" cy="6337300"/>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in Telco</a:t>
            </a:r>
          </a:p>
        </p:txBody>
      </p:sp>
      <p:sp>
        <p:nvSpPr>
          <p:cNvPr id="3" name="Content Placeholder 2"/>
          <p:cNvSpPr>
            <a:spLocks noGrp="1"/>
          </p:cNvSpPr>
          <p:nvPr>
            <p:ph sz="quarter" idx="4294967295"/>
          </p:nvPr>
        </p:nvSpPr>
        <p:spPr>
          <a:xfrm>
            <a:off x="359487" y="895851"/>
            <a:ext cx="6343650" cy="861774"/>
          </a:xfrm>
        </p:spPr>
        <p:txBody>
          <a:bodyPr lIns="0" tIns="0" rIns="0" bIns="0"/>
          <a:lstStyle/>
          <a:p>
            <a:pPr marL="0" indent="0">
              <a:lnSpc>
                <a:spcPct val="100000"/>
              </a:lnSpc>
              <a:spcBef>
                <a:spcPts val="0"/>
              </a:spcBef>
              <a:buNone/>
            </a:pPr>
            <a:r>
              <a:rPr lang="en-US" sz="2800" i="1" dirty="0" err="1">
                <a:solidFill>
                  <a:schemeClr val="accent1"/>
                </a:solidFill>
              </a:rPr>
              <a:t>Telarix</a:t>
            </a:r>
            <a:r>
              <a:rPr lang="en-US" sz="2800" i="1" dirty="0">
                <a:solidFill>
                  <a:schemeClr val="accent1"/>
                </a:solidFill>
              </a:rPr>
              <a:t> uses big data to help maintain call quality</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“Carriers are going to create new wireless applications and offerings—voice, video, MMS, or whatever the next great application is—and our customers’ networks need to be able to support this.”</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Vic </a:t>
            </a:r>
            <a:r>
              <a:rPr lang="en-US" sz="1400" i="1" kern="0" dirty="0" err="1">
                <a:solidFill>
                  <a:prstClr val="white"/>
                </a:solidFill>
                <a:cs typeface="Segoe UI" panose="020B0502040204020203" pitchFamily="34" charset="0"/>
              </a:rPr>
              <a:t>Bozzo</a:t>
            </a:r>
            <a:r>
              <a:rPr lang="en-US" sz="1400" i="1" kern="0" dirty="0">
                <a:solidFill>
                  <a:prstClr val="white"/>
                </a:solidFill>
                <a:cs typeface="Segoe UI" panose="020B0502040204020203" pitchFamily="34" charset="0"/>
              </a:rPr>
              <a:t>, Senior VP of Worldwide Sales and Marketing</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392476013"/>
              </p:ext>
            </p:extLst>
          </p:nvPr>
        </p:nvGraphicFramePr>
        <p:xfrm>
          <a:off x="607385" y="2011680"/>
          <a:ext cx="5626317" cy="3600152"/>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err="1">
                          <a:solidFill>
                            <a:schemeClr val="bg1"/>
                          </a:solidFill>
                          <a:latin typeface="+mn-lt"/>
                          <a:ea typeface="+mn-ea"/>
                          <a:cs typeface="+mn-cs"/>
                        </a:rPr>
                        <a:t>Telarix</a:t>
                      </a:r>
                      <a:r>
                        <a:rPr lang="en-US" sz="1400" kern="0" baseline="0" dirty="0">
                          <a:solidFill>
                            <a:schemeClr val="bg1"/>
                          </a:solidFill>
                          <a:latin typeface="+mn-lt"/>
                          <a:ea typeface="+mn-ea"/>
                          <a:cs typeface="+mn-cs"/>
                        </a:rPr>
                        <a:t> helps telecommunications carriers worldwide maintain call quality, manage costs, and streamline traffic. </a:t>
                      </a:r>
                      <a:r>
                        <a:rPr lang="en-US" sz="1400" kern="0" baseline="0" dirty="0" err="1">
                          <a:solidFill>
                            <a:schemeClr val="bg1"/>
                          </a:solidFill>
                          <a:latin typeface="+mn-lt"/>
                          <a:ea typeface="+mn-ea"/>
                          <a:cs typeface="+mn-cs"/>
                        </a:rPr>
                        <a:t>Telarix’s</a:t>
                      </a:r>
                      <a:r>
                        <a:rPr lang="en-US" sz="1400" kern="0" baseline="0" dirty="0">
                          <a:solidFill>
                            <a:schemeClr val="bg1"/>
                          </a:solidFill>
                          <a:latin typeface="+mn-lt"/>
                          <a:ea typeface="+mn-ea"/>
                          <a:cs typeface="+mn-cs"/>
                        </a:rPr>
                        <a:t> suite handles traffic and quality management, trading, routing, billing, and settlement for more than 300 billion voice, SMS, content, and data minutes each year. </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err="1">
                          <a:solidFill>
                            <a:schemeClr val="bg1"/>
                          </a:solidFill>
                          <a:latin typeface="+mn-lt"/>
                          <a:ea typeface="+mn-ea"/>
                          <a:cs typeface="+mn-cs"/>
                        </a:rPr>
                        <a:t>Telarix</a:t>
                      </a:r>
                      <a:r>
                        <a:rPr lang="en-US" sz="1400" kern="0" baseline="0" dirty="0">
                          <a:solidFill>
                            <a:schemeClr val="bg1"/>
                          </a:solidFill>
                          <a:latin typeface="+mn-lt"/>
                          <a:ea typeface="+mn-ea"/>
                          <a:cs typeface="+mn-cs"/>
                        </a:rPr>
                        <a:t> used SQL Server and Azure HDInsight with the ability to analyze large volumes of structured and unstructured data in real time.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Keep up with Carriers who are creating new </a:t>
                      </a:r>
                      <a:r>
                        <a:rPr lang="en-US" sz="1400" dirty="0">
                          <a:solidFill>
                            <a:schemeClr val="bg1"/>
                          </a:solidFill>
                          <a:effectLst/>
                        </a:rPr>
                        <a:t>wireless applications and offerings, such as voice, video, MMS. </a:t>
                      </a:r>
                      <a:r>
                        <a:rPr lang="en-US" sz="1400" dirty="0" err="1">
                          <a:solidFill>
                            <a:schemeClr val="bg1"/>
                          </a:solidFill>
                          <a:effectLst/>
                        </a:rPr>
                        <a:t>Telarix</a:t>
                      </a:r>
                      <a:r>
                        <a:rPr lang="en-US" sz="1400" dirty="0">
                          <a:solidFill>
                            <a:schemeClr val="bg1"/>
                          </a:solidFill>
                          <a:effectLst/>
                        </a:rPr>
                        <a:t> will provide these carriers the same business process to trade, route, settle, manage, invoice, bill, and collect, across all of their services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86" y="5901754"/>
            <a:ext cx="1060598" cy="333575"/>
          </a:xfrm>
          <a:prstGeom prst="rect">
            <a:avLst/>
          </a:prstGeom>
        </p:spPr>
      </p:pic>
    </p:spTree>
    <p:extLst>
      <p:ext uri="{BB962C8B-B14F-4D97-AF65-F5344CB8AC3E}">
        <p14:creationId xmlns:p14="http://schemas.microsoft.com/office/powerpoint/2010/main" val="11247381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Power and Utilities</a:t>
            </a:r>
          </a:p>
        </p:txBody>
      </p:sp>
    </p:spTree>
    <p:extLst>
      <p:ext uri="{BB962C8B-B14F-4D97-AF65-F5344CB8AC3E}">
        <p14:creationId xmlns:p14="http://schemas.microsoft.com/office/powerpoint/2010/main" val="85135036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494" t="-1" r="66395" b="19679"/>
          <a:stretch/>
        </p:blipFill>
        <p:spPr>
          <a:xfrm>
            <a:off x="6813132" y="-63691"/>
            <a:ext cx="5401446" cy="6400991"/>
          </a:xfrm>
          <a:prstGeom prst="rect">
            <a:avLst/>
          </a:prstGeom>
        </p:spPr>
      </p:pic>
      <p:sp>
        <p:nvSpPr>
          <p:cNvPr id="2" name="Title 1"/>
          <p:cNvSpPr>
            <a:spLocks noGrp="1"/>
          </p:cNvSpPr>
          <p:nvPr>
            <p:ph type="title"/>
          </p:nvPr>
        </p:nvSpPr>
        <p:spPr>
          <a:xfrm>
            <a:off x="186944" y="161495"/>
            <a:ext cx="6619102" cy="899665"/>
          </a:xfrm>
        </p:spPr>
        <p:txBody>
          <a:bodyPr/>
          <a:lstStyle/>
          <a:p>
            <a:r>
              <a:rPr lang="en-US" sz="4000" dirty="0"/>
              <a:t>Example: Big Data makes electricity available for anybody</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“At one end of the value chain, we can help solar farms improve their yield and operations, and at the other end, we can help utilities work with consumers to balance load for a more stable electrical grid.”</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Cyril </a:t>
            </a:r>
            <a:r>
              <a:rPr lang="en-US" sz="1400" i="1" kern="0" dirty="0" err="1">
                <a:solidFill>
                  <a:prstClr val="white"/>
                </a:solidFill>
                <a:cs typeface="Segoe UI" panose="020B0502040204020203" pitchFamily="34" charset="0"/>
              </a:rPr>
              <a:t>Perducat</a:t>
            </a:r>
            <a:r>
              <a:rPr lang="en-US" sz="1400" i="1" kern="0" dirty="0">
                <a:solidFill>
                  <a:prstClr val="white"/>
                </a:solidFill>
                <a:cs typeface="Segoe UI" panose="020B0502040204020203" pitchFamily="34" charset="0"/>
              </a:rPr>
              <a:t>, Executive Vice President of Digital Services &amp; IoT</a:t>
            </a:r>
          </a:p>
        </p:txBody>
      </p:sp>
      <p:graphicFrame>
        <p:nvGraphicFramePr>
          <p:cNvPr id="27" name="Table 26"/>
          <p:cNvGraphicFramePr>
            <a:graphicFrameLocks noGrp="1"/>
          </p:cNvGraphicFramePr>
          <p:nvPr>
            <p:extLst>
              <p:ext uri="{D42A27DB-BD31-4B8C-83A1-F6EECF244321}">
                <p14:modId xmlns:p14="http://schemas.microsoft.com/office/powerpoint/2010/main" val="3727658694"/>
              </p:ext>
            </p:extLst>
          </p:nvPr>
        </p:nvGraphicFramePr>
        <p:xfrm>
          <a:off x="574335" y="1375670"/>
          <a:ext cx="5925617" cy="4880312"/>
        </p:xfrm>
        <a:graphic>
          <a:graphicData uri="http://schemas.openxmlformats.org/drawingml/2006/table">
            <a:tbl>
              <a:tblPr firstRow="1" bandRow="1">
                <a:tableStyleId>{2D5ABB26-0587-4C30-8999-92F81FD0307C}</a:tableStyleId>
              </a:tblPr>
              <a:tblGrid>
                <a:gridCol w="1036758">
                  <a:extLst>
                    <a:ext uri="{9D8B030D-6E8A-4147-A177-3AD203B41FA5}">
                      <a16:colId xmlns:a16="http://schemas.microsoft.com/office/drawing/2014/main" val="20000"/>
                    </a:ext>
                  </a:extLst>
                </a:gridCol>
                <a:gridCol w="4888859">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Schneider Electric is headquartered in France and has customers in more than 100 countries. </a:t>
                      </a:r>
                      <a:r>
                        <a:rPr lang="en-US" sz="1400" dirty="0">
                          <a:solidFill>
                            <a:schemeClr val="bg1"/>
                          </a:solidFill>
                          <a:effectLst/>
                        </a:rPr>
                        <a:t>Seeking to balance access to electricity with sustainability, Schneider Electric wanted to find a more efficient way to monitor and manage remote equipment. Areas of interest included renewable energy sources such as isolated sites powered by solar energy, solar power plants, and the interplay between residential consumption and grid performance.</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IOT Suite, Cortana Intelligence Suite (inclusive of Storm for Azure HDInsight) and Azure SQL Database. </a:t>
                      </a:r>
                      <a:r>
                        <a:rPr lang="en-US" sz="1400" dirty="0">
                          <a:solidFill>
                            <a:schemeClr val="bg1"/>
                          </a:solidFill>
                          <a:effectLst/>
                        </a:rPr>
                        <a:t>The solution connects cloud services with everything from sensors, thermostats, and digital interfaces to supervisory control and data acquisition (SCADA) and building automation systems.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Providing sustainable energy - solar power to more than 200 schools and clinics in</a:t>
                      </a:r>
                      <a:r>
                        <a:rPr lang="en-US" sz="1400" kern="0" baseline="0" dirty="0">
                          <a:solidFill>
                            <a:schemeClr val="bg1"/>
                          </a:solidFill>
                          <a:latin typeface="+mn-lt"/>
                          <a:ea typeface="+mn-ea"/>
                          <a:cs typeface="+mn-cs"/>
                        </a:rPr>
                        <a:t> Nigeria with similar projects initiated in China, India, and SE Asia so that people can pump and filter water and cook meals easily and safely</a:t>
                      </a:r>
                    </a:p>
                    <a:p>
                      <a:pPr marL="177800" indent="-177800">
                        <a:buFont typeface="Arial" panose="020B0604020202020204" pitchFamily="34" charset="0"/>
                        <a:buChar char="•"/>
                      </a:pPr>
                      <a:r>
                        <a:rPr lang="en-US" sz="1400" kern="0" baseline="0" dirty="0">
                          <a:solidFill>
                            <a:schemeClr val="bg1"/>
                          </a:solidFill>
                          <a:latin typeface="+mn-lt"/>
                          <a:ea typeface="+mn-ea"/>
                          <a:cs typeface="+mn-cs"/>
                        </a:rPr>
                        <a:t>Elsewhere in the world, smart thermostats can extend energy savings to customers while optimizing comfort levels in their home</a:t>
                      </a:r>
                    </a:p>
                    <a:p>
                      <a:pPr marL="177800" indent="-177800">
                        <a:buFont typeface="Arial" panose="020B0604020202020204" pitchFamily="34" charset="0"/>
                        <a:buChar char="•"/>
                      </a:pP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6459" t="25506" b="12053"/>
          <a:stretch/>
        </p:blipFill>
        <p:spPr>
          <a:xfrm>
            <a:off x="186944" y="5913120"/>
            <a:ext cx="1003096" cy="322090"/>
          </a:xfrm>
          <a:prstGeom prst="rect">
            <a:avLst/>
          </a:prstGeom>
        </p:spPr>
      </p:pic>
    </p:spTree>
    <p:extLst>
      <p:ext uri="{BB962C8B-B14F-4D97-AF65-F5344CB8AC3E}">
        <p14:creationId xmlns:p14="http://schemas.microsoft.com/office/powerpoint/2010/main" val="24763221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Schneider Electric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4" name="dQkNHJz-CXI"/>
          <p:cNvPicPr>
            <a:picLocks noRot="1" noChangeAspect="1"/>
          </p:cNvPicPr>
          <p:nvPr>
            <a:videoFile r:link="rId1"/>
          </p:nvPr>
        </p:nvPicPr>
        <p:blipFill>
          <a:blip r:embed="rId8"/>
          <a:stretch>
            <a:fillRect/>
          </a:stretch>
        </p:blipFill>
        <p:spPr>
          <a:xfrm>
            <a:off x="2183776" y="961774"/>
            <a:ext cx="8645805" cy="4863265"/>
          </a:xfrm>
          <a:prstGeom prst="rect">
            <a:avLst/>
          </a:prstGeom>
        </p:spPr>
      </p:pic>
    </p:spTree>
    <p:extLst>
      <p:ext uri="{BB962C8B-B14F-4D97-AF65-F5344CB8AC3E}">
        <p14:creationId xmlns:p14="http://schemas.microsoft.com/office/powerpoint/2010/main" val="35486570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6813133" y="0"/>
            <a:ext cx="5371780" cy="6337300"/>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in Utilities</a:t>
            </a:r>
          </a:p>
        </p:txBody>
      </p:sp>
      <p:sp>
        <p:nvSpPr>
          <p:cNvPr id="3" name="Content Placeholder 2"/>
          <p:cNvSpPr>
            <a:spLocks noGrp="1"/>
          </p:cNvSpPr>
          <p:nvPr>
            <p:ph sz="quarter" idx="4294967295"/>
          </p:nvPr>
        </p:nvSpPr>
        <p:spPr>
          <a:xfrm>
            <a:off x="359487" y="895851"/>
            <a:ext cx="6343650" cy="861774"/>
          </a:xfrm>
        </p:spPr>
        <p:txBody>
          <a:bodyPr lIns="0" tIns="0" rIns="0" bIns="0"/>
          <a:lstStyle/>
          <a:p>
            <a:pPr marL="0" indent="0">
              <a:lnSpc>
                <a:spcPct val="100000"/>
              </a:lnSpc>
              <a:spcBef>
                <a:spcPts val="0"/>
              </a:spcBef>
              <a:buNone/>
            </a:pPr>
            <a:r>
              <a:rPr lang="en-US" sz="2800" i="1" dirty="0">
                <a:solidFill>
                  <a:schemeClr val="accent1"/>
                </a:solidFill>
              </a:rPr>
              <a:t>The </a:t>
            </a:r>
            <a:r>
              <a:rPr lang="en-US" sz="2800" i="1" dirty="0" err="1">
                <a:solidFill>
                  <a:schemeClr val="accent1"/>
                </a:solidFill>
              </a:rPr>
              <a:t>Hafslund</a:t>
            </a:r>
            <a:r>
              <a:rPr lang="en-US" sz="2800" i="1" dirty="0">
                <a:solidFill>
                  <a:schemeClr val="accent1"/>
                </a:solidFill>
              </a:rPr>
              <a:t> Group implemented a smart metering system</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“Invoicing is a very important process for us, because people don’t see the electricity—all they see is the invoice and how we deliver it. With Azure, we can improve communication between </a:t>
            </a:r>
            <a:r>
              <a:rPr lang="en-US" sz="1600" dirty="0" err="1"/>
              <a:t>Hafslund</a:t>
            </a:r>
            <a:r>
              <a:rPr lang="en-US" sz="1600" dirty="0"/>
              <a:t> and its customers.”</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Vidar </a:t>
            </a:r>
            <a:r>
              <a:rPr lang="en-US" sz="1400" i="1" kern="0" dirty="0" err="1">
                <a:solidFill>
                  <a:prstClr val="white"/>
                </a:solidFill>
                <a:cs typeface="Segoe UI" panose="020B0502040204020203" pitchFamily="34" charset="0"/>
              </a:rPr>
              <a:t>Aadalen</a:t>
            </a:r>
            <a:r>
              <a:rPr lang="en-US" sz="1400" i="1" kern="0" dirty="0">
                <a:solidFill>
                  <a:prstClr val="white"/>
                </a:solidFill>
                <a:cs typeface="Segoe UI" panose="020B0502040204020203" pitchFamily="34" charset="0"/>
              </a:rPr>
              <a:t>, Head of Architecture and Technology</a:t>
            </a:r>
          </a:p>
        </p:txBody>
      </p:sp>
      <p:graphicFrame>
        <p:nvGraphicFramePr>
          <p:cNvPr id="27" name="Table 26"/>
          <p:cNvGraphicFramePr>
            <a:graphicFrameLocks noGrp="1"/>
          </p:cNvGraphicFramePr>
          <p:nvPr>
            <p:extLst>
              <p:ext uri="{D42A27DB-BD31-4B8C-83A1-F6EECF244321}">
                <p14:modId xmlns:p14="http://schemas.microsoft.com/office/powerpoint/2010/main" val="3753168811"/>
              </p:ext>
            </p:extLst>
          </p:nvPr>
        </p:nvGraphicFramePr>
        <p:xfrm>
          <a:off x="607385" y="2011680"/>
          <a:ext cx="5626317" cy="3901440"/>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The </a:t>
                      </a:r>
                      <a:r>
                        <a:rPr lang="en-US" sz="1400" kern="0" baseline="0" dirty="0" err="1">
                          <a:solidFill>
                            <a:schemeClr val="bg1"/>
                          </a:solidFill>
                          <a:latin typeface="+mn-lt"/>
                          <a:ea typeface="+mn-ea"/>
                          <a:cs typeface="+mn-cs"/>
                        </a:rPr>
                        <a:t>Hafslund</a:t>
                      </a:r>
                      <a:r>
                        <a:rPr lang="en-US" sz="1400" kern="0" baseline="0" dirty="0">
                          <a:solidFill>
                            <a:schemeClr val="bg1"/>
                          </a:solidFill>
                          <a:latin typeface="+mn-lt"/>
                          <a:ea typeface="+mn-ea"/>
                          <a:cs typeface="+mn-cs"/>
                        </a:rPr>
                        <a:t> Group, Norway’s largest power-grid operator and distributor with more than 680,000 power-grid customers. Norway’s Ministry of Oil and Energy mandated all energy companies to im</a:t>
                      </a:r>
                      <a:r>
                        <a:rPr lang="en-US" sz="1400" dirty="0">
                          <a:solidFill>
                            <a:schemeClr val="bg1"/>
                          </a:solidFill>
                          <a:effectLst/>
                        </a:rPr>
                        <a:t>plement an automatic metering system that includes smart sensors and infrastructure for collecting and analyzing data. They also</a:t>
                      </a:r>
                      <a:r>
                        <a:rPr lang="en-US" sz="1400" baseline="0" dirty="0">
                          <a:solidFill>
                            <a:schemeClr val="bg1"/>
                          </a:solidFill>
                          <a:effectLst/>
                        </a:rPr>
                        <a:t> wanted to generate customer invoices mapped to detailed usage.</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Visual Studio Online and Visual Studio Team Foundation Server was used to develop the app. Azure SQL Database and Power BI was used to create a dashboard to track performance including daily usage. HDInsight and Machine Learning are used to monitor grid performance to find ways to improve operational and energy efficiency.</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Better customer relationships</a:t>
                      </a:r>
                      <a:r>
                        <a:rPr lang="en-US" sz="1400" kern="0" baseline="0" dirty="0">
                          <a:solidFill>
                            <a:schemeClr val="bg1"/>
                          </a:solidFill>
                          <a:latin typeface="+mn-lt"/>
                          <a:ea typeface="+mn-ea"/>
                          <a:cs typeface="+mn-cs"/>
                        </a:rPr>
                        <a:t> who can now see how they were invoiced.</a:t>
                      </a:r>
                    </a:p>
                    <a:p>
                      <a:pPr marL="177800" indent="-177800">
                        <a:buFont typeface="Arial" panose="020B0604020202020204" pitchFamily="34" charset="0"/>
                        <a:buChar char="•"/>
                      </a:pPr>
                      <a:r>
                        <a:rPr lang="en-US" sz="1400" kern="0" dirty="0">
                          <a:solidFill>
                            <a:schemeClr val="bg1"/>
                          </a:solidFill>
                          <a:latin typeface="+mn-lt"/>
                          <a:ea typeface="+mn-ea"/>
                          <a:cs typeface="+mn-cs"/>
                        </a:rPr>
                        <a:t>Improve energy services to a growing number of customers with its automatic</a:t>
                      </a:r>
                      <a:r>
                        <a:rPr lang="en-US" sz="1400" kern="0" baseline="0" dirty="0">
                          <a:solidFill>
                            <a:schemeClr val="bg1"/>
                          </a:solidFill>
                          <a:latin typeface="+mn-lt"/>
                          <a:ea typeface="+mn-ea"/>
                          <a:cs typeface="+mn-cs"/>
                        </a:rPr>
                        <a:t> metering system.</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44" y="5611832"/>
            <a:ext cx="1147473" cy="725468"/>
          </a:xfrm>
          <a:prstGeom prst="rect">
            <a:avLst/>
          </a:prstGeom>
        </p:spPr>
      </p:pic>
    </p:spTree>
    <p:extLst>
      <p:ext uri="{BB962C8B-B14F-4D97-AF65-F5344CB8AC3E}">
        <p14:creationId xmlns:p14="http://schemas.microsoft.com/office/powerpoint/2010/main" val="36322897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0538" y="7997"/>
            <a:ext cx="5360867" cy="6133312"/>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helps conserve water</a:t>
            </a:r>
          </a:p>
        </p:txBody>
      </p:sp>
      <p:sp>
        <p:nvSpPr>
          <p:cNvPr id="3" name="Content Placeholder 2"/>
          <p:cNvSpPr>
            <a:spLocks noGrp="1"/>
          </p:cNvSpPr>
          <p:nvPr>
            <p:ph sz="quarter" idx="4294967295"/>
          </p:nvPr>
        </p:nvSpPr>
        <p:spPr>
          <a:xfrm>
            <a:off x="359487" y="1390827"/>
            <a:ext cx="6343650" cy="861774"/>
          </a:xfrm>
        </p:spPr>
        <p:txBody>
          <a:bodyPr lIns="0" tIns="0" rIns="0" bIns="0"/>
          <a:lstStyle/>
          <a:p>
            <a:pPr marL="0" indent="0">
              <a:lnSpc>
                <a:spcPct val="100000"/>
              </a:lnSpc>
              <a:spcBef>
                <a:spcPts val="0"/>
              </a:spcBef>
              <a:buNone/>
            </a:pPr>
            <a:r>
              <a:rPr lang="en-US" sz="2800" i="1" dirty="0">
                <a:solidFill>
                  <a:schemeClr val="accent1"/>
                </a:solidFill>
              </a:rPr>
              <a:t>Transparent Technologies uses big data to gain water consumption data</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“Only a global cloud provider like Microsoft has the economies of scale to accommodate the billions or trillions of data records that come with an Internet of Things application like meter reading.”</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Mark </a:t>
            </a:r>
            <a:r>
              <a:rPr lang="en-US" sz="1400" i="1" kern="0" dirty="0" err="1">
                <a:solidFill>
                  <a:prstClr val="white"/>
                </a:solidFill>
                <a:cs typeface="Segoe UI" panose="020B0502040204020203" pitchFamily="34" charset="0"/>
              </a:rPr>
              <a:t>Shamley</a:t>
            </a:r>
            <a:r>
              <a:rPr lang="en-US" sz="1400" i="1" kern="0" dirty="0">
                <a:solidFill>
                  <a:prstClr val="white"/>
                </a:solidFill>
                <a:cs typeface="Segoe UI" panose="020B0502040204020203" pitchFamily="34" charset="0"/>
              </a:rPr>
              <a:t>, Vice President</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1062153704"/>
              </p:ext>
            </p:extLst>
          </p:nvPr>
        </p:nvGraphicFramePr>
        <p:xfrm>
          <a:off x="576884" y="2389580"/>
          <a:ext cx="5626317" cy="3079737"/>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baseline="0" dirty="0">
                          <a:solidFill>
                            <a:schemeClr val="bg1"/>
                          </a:solidFill>
                          <a:latin typeface="+mn-lt"/>
                          <a:ea typeface="+mn-ea"/>
                          <a:cs typeface="+mn-cs"/>
                        </a:rPr>
                        <a:t>Transparent Technologies developed a solution using </a:t>
                      </a:r>
                      <a:r>
                        <a:rPr lang="en-US" sz="1400" dirty="0">
                          <a:solidFill>
                            <a:schemeClr val="bg1"/>
                          </a:solidFill>
                          <a:effectLst/>
                        </a:rPr>
                        <a:t>Verizon Wireless to use its existing cellular network and with the Microsoft Azure cloud computing platform for meter data management and analysis</a:t>
                      </a:r>
                      <a:endParaRPr lang="en-US" sz="1400" dirty="0">
                        <a:solidFill>
                          <a:schemeClr val="bg1"/>
                        </a:solidFill>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128367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Transparent Technologies uses HDInsight to process smart metering that can handle up to trillions of smart meter readings a year (water loss across the system, peak usage periods, seasonal usage, aggregated consumption totals, annual consumption and flowrate.)</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5118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Gives customer ability to monitor water usage, and water</a:t>
                      </a:r>
                      <a:r>
                        <a:rPr lang="en-US" sz="1400" kern="0" baseline="0" dirty="0">
                          <a:solidFill>
                            <a:schemeClr val="bg1"/>
                          </a:solidFill>
                          <a:latin typeface="+mn-lt"/>
                          <a:ea typeface="+mn-ea"/>
                          <a:cs typeface="+mn-cs"/>
                        </a:rPr>
                        <a:t> utilities through an IoT smart metering solution. This will help the end customer conserve water</a:t>
                      </a:r>
                      <a:r>
                        <a:rPr lang="en-US" sz="1400" kern="0" dirty="0">
                          <a:solidFill>
                            <a:schemeClr val="bg1"/>
                          </a:solidFill>
                          <a:latin typeface="+mn-lt"/>
                          <a:ea typeface="+mn-ea"/>
                          <a:cs typeface="+mn-cs"/>
                        </a:rPr>
                        <a:t>.</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95" y="5778721"/>
            <a:ext cx="1033377" cy="362588"/>
          </a:xfrm>
          <a:prstGeom prst="rect">
            <a:avLst/>
          </a:prstGeom>
        </p:spPr>
      </p:pic>
    </p:spTree>
    <p:extLst>
      <p:ext uri="{BB962C8B-B14F-4D97-AF65-F5344CB8AC3E}">
        <p14:creationId xmlns:p14="http://schemas.microsoft.com/office/powerpoint/2010/main" val="33162515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Marketing</a:t>
            </a:r>
          </a:p>
        </p:txBody>
      </p:sp>
    </p:spTree>
    <p:extLst>
      <p:ext uri="{BB962C8B-B14F-4D97-AF65-F5344CB8AC3E}">
        <p14:creationId xmlns:p14="http://schemas.microsoft.com/office/powerpoint/2010/main" val="352774925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3142" y="1186249"/>
            <a:ext cx="5534196" cy="3528416"/>
          </a:xfrm>
          <a:prstGeom prst="rect">
            <a:avLst/>
          </a:prstGeom>
        </p:spPr>
      </p:pic>
      <p:sp>
        <p:nvSpPr>
          <p:cNvPr id="3" name="Content Placeholder 2"/>
          <p:cNvSpPr>
            <a:spLocks noGrp="1"/>
          </p:cNvSpPr>
          <p:nvPr>
            <p:ph sz="quarter" idx="4294967295"/>
          </p:nvPr>
        </p:nvSpPr>
        <p:spPr>
          <a:xfrm>
            <a:off x="435522" y="1395313"/>
            <a:ext cx="6343650" cy="1292662"/>
          </a:xfrm>
        </p:spPr>
        <p:txBody>
          <a:bodyPr lIns="0" tIns="0" rIns="0" bIns="0"/>
          <a:lstStyle/>
          <a:p>
            <a:pPr marL="0" indent="0">
              <a:lnSpc>
                <a:spcPct val="100000"/>
              </a:lnSpc>
              <a:spcBef>
                <a:spcPts val="0"/>
              </a:spcBef>
              <a:buNone/>
            </a:pPr>
            <a:r>
              <a:rPr lang="en-US" sz="2800" i="1" dirty="0" err="1">
                <a:solidFill>
                  <a:schemeClr val="accent1"/>
                </a:solidFill>
              </a:rPr>
              <a:t>Linkury</a:t>
            </a:r>
            <a:r>
              <a:rPr lang="en-US" sz="2800" i="1" dirty="0">
                <a:solidFill>
                  <a:schemeClr val="accent1"/>
                </a:solidFill>
              </a:rPr>
              <a:t> uses big data to make online content discovery profitable for search and social engines, publishers, and marketers</a:t>
            </a:r>
          </a:p>
        </p:txBody>
      </p:sp>
      <p:graphicFrame>
        <p:nvGraphicFramePr>
          <p:cNvPr id="27" name="Table 26"/>
          <p:cNvGraphicFramePr>
            <a:graphicFrameLocks noGrp="1"/>
          </p:cNvGraphicFramePr>
          <p:nvPr>
            <p:extLst/>
          </p:nvPr>
        </p:nvGraphicFramePr>
        <p:xfrm>
          <a:off x="514631" y="2687975"/>
          <a:ext cx="5626317" cy="3087802"/>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err="1">
                          <a:solidFill>
                            <a:schemeClr val="bg1"/>
                          </a:solidFill>
                          <a:latin typeface="+mn-lt"/>
                          <a:ea typeface="+mn-ea"/>
                          <a:cs typeface="+mn-cs"/>
                        </a:rPr>
                        <a:t>Linkury</a:t>
                      </a:r>
                      <a:r>
                        <a:rPr lang="en-US" sz="1400" kern="0" dirty="0">
                          <a:solidFill>
                            <a:schemeClr val="bg1"/>
                          </a:solidFill>
                          <a:latin typeface="+mn-lt"/>
                          <a:ea typeface="+mn-ea"/>
                          <a:cs typeface="+mn-cs"/>
                        </a:rPr>
                        <a:t> is a tool to help monetization of the online advertising market.</a:t>
                      </a:r>
                      <a:r>
                        <a:rPr lang="en-US" sz="1400" kern="0" baseline="0" dirty="0">
                          <a:solidFill>
                            <a:schemeClr val="bg1"/>
                          </a:solidFill>
                          <a:latin typeface="+mn-lt"/>
                          <a:ea typeface="+mn-ea"/>
                          <a:cs typeface="+mn-cs"/>
                        </a:rPr>
                        <a:t> They </a:t>
                      </a:r>
                      <a:r>
                        <a:rPr lang="en-US" sz="1400" kern="0" dirty="0">
                          <a:solidFill>
                            <a:schemeClr val="bg1"/>
                          </a:solidFill>
                          <a:latin typeface="+mn-lt"/>
                          <a:ea typeface="+mn-ea"/>
                          <a:cs typeface="+mn-cs"/>
                        </a:rPr>
                        <a:t>needed to analyze hundreds of millions of web traffic events each day to help build targeted advertising</a:t>
                      </a:r>
                      <a:r>
                        <a:rPr lang="en-US" sz="1400" kern="0" baseline="0" dirty="0">
                          <a:solidFill>
                            <a:schemeClr val="bg1"/>
                          </a:solidFill>
                          <a:latin typeface="+mn-lt"/>
                          <a:ea typeface="+mn-ea"/>
                          <a:cs typeface="+mn-cs"/>
                        </a:rPr>
                        <a:t> based on customer behavior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 with</a:t>
                      </a:r>
                      <a:r>
                        <a:rPr lang="en-US" sz="1400" kern="0" baseline="0" dirty="0">
                          <a:solidFill>
                            <a:schemeClr val="bg1"/>
                          </a:solidFill>
                          <a:latin typeface="+mn-lt"/>
                          <a:ea typeface="+mn-ea"/>
                          <a:cs typeface="+mn-cs"/>
                        </a:rPr>
                        <a:t> Storm for HDInsight to analyze real-time data in Hadoop.</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149906">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err="1">
                          <a:solidFill>
                            <a:schemeClr val="bg1"/>
                          </a:solidFill>
                          <a:latin typeface="+mn-lt"/>
                          <a:ea typeface="+mn-ea"/>
                          <a:cs typeface="+mn-cs"/>
                        </a:rPr>
                        <a:t>Linkury</a:t>
                      </a:r>
                      <a:r>
                        <a:rPr lang="en-US" sz="1400" kern="0" dirty="0">
                          <a:solidFill>
                            <a:schemeClr val="bg1"/>
                          </a:solidFill>
                          <a:latin typeface="+mn-lt"/>
                          <a:ea typeface="+mn-ea"/>
                          <a:cs typeface="+mn-cs"/>
                        </a:rPr>
                        <a:t> now captures hundreds of millions of web traffic events in real-time including how users browse/actions, interact with the device, products, etc. to display</a:t>
                      </a:r>
                      <a:r>
                        <a:rPr lang="en-US" sz="1400" kern="0" baseline="0" dirty="0">
                          <a:solidFill>
                            <a:schemeClr val="bg1"/>
                          </a:solidFill>
                          <a:latin typeface="+mn-lt"/>
                          <a:ea typeface="+mn-ea"/>
                          <a:cs typeface="+mn-cs"/>
                        </a:rPr>
                        <a:t> targeted online advertisements.</a:t>
                      </a:r>
                    </a:p>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solidFill>
                            <a:schemeClr val="bg1"/>
                          </a:solidFill>
                          <a:latin typeface="+mn-lt"/>
                          <a:ea typeface="+mn-ea"/>
                          <a:cs typeface="+mn-cs"/>
                        </a:rPr>
                        <a:t>Can now show advertising effectiveness through third party BI tools that show key metrics</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“We had gained a lot of traffic, but we couldn’t really manage and analyze the data in real time. Now we have regained control, which means, for example, that we can spend more time analyzing fraud or ad campaigns that are performing poorly” </a:t>
            </a:r>
          </a:p>
          <a:p>
            <a:pPr algn="r" defTabSz="932597">
              <a:spcBef>
                <a:spcPts val="1224"/>
              </a:spcBef>
              <a:defRPr/>
            </a:pPr>
            <a:r>
              <a:rPr lang="en-US" sz="1400" i="1" kern="0" dirty="0">
                <a:solidFill>
                  <a:prstClr val="white"/>
                </a:solidFill>
                <a:cs typeface="Segoe UI" panose="020B0502040204020203" pitchFamily="34" charset="0"/>
              </a:rPr>
              <a:t>Kobi Eldar, CTO</a:t>
            </a:r>
          </a:p>
        </p:txBody>
      </p:sp>
      <p:sp>
        <p:nvSpPr>
          <p:cNvPr id="14" name="Title 1"/>
          <p:cNvSpPr>
            <a:spLocks noGrp="1"/>
          </p:cNvSpPr>
          <p:nvPr>
            <p:ph type="title"/>
          </p:nvPr>
        </p:nvSpPr>
        <p:spPr>
          <a:xfrm>
            <a:off x="186943" y="161495"/>
            <a:ext cx="7029403" cy="899665"/>
          </a:xfrm>
        </p:spPr>
        <p:txBody>
          <a:bodyPr/>
          <a:lstStyle/>
          <a:p>
            <a:r>
              <a:rPr lang="en-US" sz="4000" dirty="0"/>
              <a:t>Example: Big Data used for targeted customer advertisement</a:t>
            </a:r>
          </a:p>
        </p:txBody>
      </p:sp>
      <p:pic>
        <p:nvPicPr>
          <p:cNvPr id="1026" name="Picture 2" descr="https://customers.microsoft.com/Assets/dfcde891-9380-e411-bb35-6c3be5a84144/Linkury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6943" y="5997050"/>
            <a:ext cx="1014536" cy="20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2918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3" name="TextBox 2"/>
          <p:cNvSpPr txBox="1"/>
          <p:nvPr/>
        </p:nvSpPr>
        <p:spPr>
          <a:xfrm>
            <a:off x="1152313" y="1778144"/>
            <a:ext cx="9331300" cy="2856404"/>
          </a:xfrm>
          <a:prstGeom prst="rect">
            <a:avLst/>
          </a:prstGeom>
          <a:noFill/>
        </p:spPr>
        <p:txBody>
          <a:bodyPr wrap="square" lIns="179285" tIns="143428" rIns="179285" bIns="143428" rtlCol="0">
            <a:noAutofit/>
          </a:bodyPr>
          <a:lstStyle/>
          <a:p>
            <a:pPr>
              <a:lnSpc>
                <a:spcPct val="90000"/>
              </a:lnSpc>
              <a:spcAft>
                <a:spcPts val="588"/>
              </a:spcAft>
            </a:pPr>
            <a:endParaRPr lang="en-US" sz="7842" dirty="0">
              <a:solidFill>
                <a:schemeClr val="bg1"/>
              </a:solidFill>
            </a:endParaRPr>
          </a:p>
        </p:txBody>
      </p:sp>
      <p:sp>
        <p:nvSpPr>
          <p:cNvPr id="4" name="Title 3"/>
          <p:cNvSpPr>
            <a:spLocks noGrp="1"/>
          </p:cNvSpPr>
          <p:nvPr>
            <p:ph type="title"/>
          </p:nvPr>
        </p:nvSpPr>
        <p:spPr>
          <a:xfrm>
            <a:off x="696010" y="2247593"/>
            <a:ext cx="10191005" cy="2932780"/>
          </a:xfrm>
        </p:spPr>
        <p:txBody>
          <a:bodyPr/>
          <a:lstStyle/>
          <a:p>
            <a:r>
              <a:rPr lang="en-US" dirty="0">
                <a:solidFill>
                  <a:schemeClr val="tx1"/>
                </a:solidFill>
              </a:rPr>
              <a:t>Other</a:t>
            </a:r>
          </a:p>
        </p:txBody>
      </p:sp>
    </p:spTree>
    <p:extLst>
      <p:ext uri="{BB962C8B-B14F-4D97-AF65-F5344CB8AC3E}">
        <p14:creationId xmlns:p14="http://schemas.microsoft.com/office/powerpoint/2010/main" val="222222292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3132" y="0"/>
            <a:ext cx="5378868" cy="6337300"/>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Example: Big Data drives transformative insights</a:t>
            </a:r>
          </a:p>
        </p:txBody>
      </p:sp>
      <p:sp>
        <p:nvSpPr>
          <p:cNvPr id="3" name="Content Placeholder 2"/>
          <p:cNvSpPr>
            <a:spLocks noGrp="1"/>
          </p:cNvSpPr>
          <p:nvPr>
            <p:ph sz="quarter" idx="4294967295"/>
          </p:nvPr>
        </p:nvSpPr>
        <p:spPr>
          <a:xfrm>
            <a:off x="344933" y="1451906"/>
            <a:ext cx="6343650" cy="861774"/>
          </a:xfrm>
        </p:spPr>
        <p:txBody>
          <a:bodyPr lIns="0" tIns="0" rIns="0" bIns="0"/>
          <a:lstStyle/>
          <a:p>
            <a:pPr marL="0" indent="0">
              <a:lnSpc>
                <a:spcPct val="100000"/>
              </a:lnSpc>
              <a:spcBef>
                <a:spcPts val="0"/>
              </a:spcBef>
              <a:buNone/>
            </a:pPr>
            <a:r>
              <a:rPr lang="en-US" sz="2800" i="1" dirty="0">
                <a:solidFill>
                  <a:schemeClr val="accent1"/>
                </a:solidFill>
              </a:rPr>
              <a:t>JLL uses big data to help clients find office space</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“With Azure HDInsight, we can mash up internal and external data and analyze it quickly to find out where vacancy rates are headed, if tenants are overpaying or underpaying for a property, or if a market is more favorable for renters or for landlords.”</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Sridhar </a:t>
            </a:r>
            <a:r>
              <a:rPr lang="en-US" sz="1400" i="1" kern="0" dirty="0" err="1">
                <a:solidFill>
                  <a:prstClr val="white"/>
                </a:solidFill>
                <a:cs typeface="Segoe UI" panose="020B0502040204020203" pitchFamily="34" charset="0"/>
              </a:rPr>
              <a:t>Potineni</a:t>
            </a:r>
            <a:r>
              <a:rPr lang="en-US" sz="1400" i="1" kern="0" dirty="0">
                <a:solidFill>
                  <a:prstClr val="white"/>
                </a:solidFill>
                <a:cs typeface="Segoe UI" panose="020B0502040204020203" pitchFamily="34" charset="0"/>
              </a:rPr>
              <a:t>, Director of Innovation</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nvPr>
        </p:nvGraphicFramePr>
        <p:xfrm>
          <a:off x="576884" y="2313680"/>
          <a:ext cx="5626317" cy="3901440"/>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JLL is a leading financial and professional services firm specializing in commercial real estate services. JLL needed to power its commercial property listings site to help tenants find office space and gain analytics.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Search to power JLL.com web searches, Azure HDInsight to combine internal sales data (leasing statistics) with external data (demographics, crime, labor statistics), and Power BI to visualize the data</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Now understand where vacancy rates are headed, if tenants are overpaying or underpaying for a property and market trends</a:t>
                      </a:r>
                    </a:p>
                    <a:p>
                      <a:pPr marL="177800" indent="-177800">
                        <a:buFont typeface="Arial" panose="020B0604020202020204" pitchFamily="34" charset="0"/>
                        <a:buChar char="•"/>
                      </a:pPr>
                      <a:r>
                        <a:rPr lang="en-US" sz="1400" kern="0" dirty="0">
                          <a:solidFill>
                            <a:schemeClr val="bg1"/>
                          </a:solidFill>
                          <a:latin typeface="+mn-lt"/>
                          <a:ea typeface="+mn-ea"/>
                          <a:cs typeface="+mn-cs"/>
                        </a:rPr>
                        <a:t>Target investors with customized opportunities mapped to their buying patterns instead</a:t>
                      </a:r>
                      <a:r>
                        <a:rPr lang="en-US" sz="1400" kern="0" baseline="0" dirty="0">
                          <a:solidFill>
                            <a:schemeClr val="bg1"/>
                          </a:solidFill>
                          <a:latin typeface="+mn-lt"/>
                          <a:ea typeface="+mn-ea"/>
                          <a:cs typeface="+mn-cs"/>
                        </a:rPr>
                        <a:t> of showing the entire inventory</a:t>
                      </a:r>
                      <a:endParaRPr lang="en-US" sz="1400" kern="0" dirty="0">
                        <a:solidFill>
                          <a:schemeClr val="bg1"/>
                        </a:solidFill>
                        <a:latin typeface="+mn-lt"/>
                        <a:ea typeface="+mn-ea"/>
                        <a:cs typeface="+mn-cs"/>
                      </a:endParaRPr>
                    </a:p>
                    <a:p>
                      <a:pPr marL="177800" indent="-177800">
                        <a:buFont typeface="Arial" panose="020B0604020202020204" pitchFamily="34" charset="0"/>
                        <a:buChar char="•"/>
                      </a:pPr>
                      <a:r>
                        <a:rPr lang="en-US" sz="1400" kern="0" dirty="0">
                          <a:solidFill>
                            <a:schemeClr val="bg1"/>
                          </a:solidFill>
                          <a:latin typeface="+mn-lt"/>
                          <a:ea typeface="+mn-ea"/>
                          <a:cs typeface="+mn-cs"/>
                        </a:rPr>
                        <a:t>Allow employees and customers</a:t>
                      </a:r>
                      <a:r>
                        <a:rPr lang="en-US" sz="1400" kern="0" baseline="0" dirty="0">
                          <a:solidFill>
                            <a:schemeClr val="bg1"/>
                          </a:solidFill>
                          <a:latin typeface="+mn-lt"/>
                          <a:ea typeface="+mn-ea"/>
                          <a:cs typeface="+mn-cs"/>
                        </a:rPr>
                        <a:t> to slice and dice real estate activity by geography, industry, lease/sales trends over structured and unstructured data</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86944" y="5869172"/>
            <a:ext cx="920145" cy="429401"/>
          </a:xfrm>
          <a:prstGeom prst="rect">
            <a:avLst/>
          </a:prstGeom>
        </p:spPr>
      </p:pic>
    </p:spTree>
    <p:extLst>
      <p:ext uri="{BB962C8B-B14F-4D97-AF65-F5344CB8AC3E}">
        <p14:creationId xmlns:p14="http://schemas.microsoft.com/office/powerpoint/2010/main" val="2717855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3133" y="1"/>
            <a:ext cx="5378868" cy="63373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186944" y="161495"/>
            <a:ext cx="6406198" cy="899665"/>
          </a:xfrm>
        </p:spPr>
        <p:txBody>
          <a:bodyPr/>
          <a:lstStyle/>
          <a:p>
            <a:r>
              <a:rPr lang="en-US" sz="4000" dirty="0"/>
              <a:t>Example: Big Data drives personalized experiences</a:t>
            </a:r>
          </a:p>
        </p:txBody>
      </p:sp>
      <p:sp>
        <p:nvSpPr>
          <p:cNvPr id="3" name="Content Placeholder 2"/>
          <p:cNvSpPr>
            <a:spLocks noGrp="1"/>
          </p:cNvSpPr>
          <p:nvPr>
            <p:ph sz="quarter" idx="4294967295"/>
          </p:nvPr>
        </p:nvSpPr>
        <p:spPr>
          <a:xfrm>
            <a:off x="359487" y="1365349"/>
            <a:ext cx="6343650" cy="1292662"/>
          </a:xfrm>
        </p:spPr>
        <p:txBody>
          <a:bodyPr lIns="0" tIns="0" rIns="0" bIns="0"/>
          <a:lstStyle/>
          <a:p>
            <a:pPr marL="0" indent="0">
              <a:lnSpc>
                <a:spcPct val="100000"/>
              </a:lnSpc>
              <a:spcBef>
                <a:spcPts val="0"/>
              </a:spcBef>
              <a:buNone/>
            </a:pPr>
            <a:r>
              <a:rPr lang="en-US" sz="2800" i="1" dirty="0">
                <a:solidFill>
                  <a:schemeClr val="accent1"/>
                </a:solidFill>
              </a:rPr>
              <a:t>Pier 1 is redefining their 50-year old brick and mortar retail business with personal, engaging shopping experiences</a:t>
            </a:r>
          </a:p>
        </p:txBody>
      </p:sp>
      <p:sp>
        <p:nvSpPr>
          <p:cNvPr id="19" name="Rectangle 11"/>
          <p:cNvSpPr/>
          <p:nvPr/>
        </p:nvSpPr>
        <p:spPr>
          <a:xfrm>
            <a:off x="6813132" y="2011680"/>
            <a:ext cx="5378868" cy="4325620"/>
          </a:xfrm>
          <a:prstGeom prst="rect">
            <a:avLst/>
          </a:prstGeom>
          <a:gradFill flip="none" rotWithShape="1">
            <a:gsLst>
              <a:gs pos="46000">
                <a:srgbClr val="000000">
                  <a:alpha val="73000"/>
                </a:srgbClr>
              </a:gs>
              <a:gs pos="0">
                <a:schemeClr val="tx1">
                  <a:alpha val="0"/>
                </a:schemeClr>
              </a:gs>
              <a:gs pos="84000">
                <a:sysClr val="windowText" lastClr="000000"/>
              </a:gs>
            </a:gsLst>
            <a:lin ang="5400000" scaled="1"/>
            <a:tileRect/>
          </a:gradFill>
        </p:spPr>
        <p:txBody>
          <a:bodyPr wrap="square" rIns="182880" bIns="279781" anchor="b">
            <a:noAutofit/>
          </a:bodyPr>
          <a:lstStyle/>
          <a:p>
            <a:pPr algn="r" defTabSz="932597">
              <a:spcBef>
                <a:spcPts val="1224"/>
              </a:spcBef>
              <a:defRPr/>
            </a:pPr>
            <a:r>
              <a:rPr lang="en-US" sz="1600" dirty="0"/>
              <a:t>“The retail industry is going through a paradigm shift. Customers are shopping more online and they have more choices. In response, our goal is to ensure wherever she engages with the brand, whether in the store, on her home computer, on her mobile device – it’s a very personal and consistent message.”</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Andrew </a:t>
            </a:r>
            <a:r>
              <a:rPr lang="en-US" sz="1400" i="1" kern="0" dirty="0" err="1">
                <a:solidFill>
                  <a:prstClr val="white"/>
                </a:solidFill>
                <a:cs typeface="Segoe UI" panose="020B0502040204020203" pitchFamily="34" charset="0"/>
              </a:rPr>
              <a:t>Laudato</a:t>
            </a:r>
            <a:r>
              <a:rPr lang="en-US" sz="1400" i="1" kern="0" dirty="0">
                <a:solidFill>
                  <a:prstClr val="white"/>
                </a:solidFill>
                <a:cs typeface="Segoe UI" panose="020B0502040204020203" pitchFamily="34" charset="0"/>
              </a:rPr>
              <a:t>, Senior Vice President and CIO</a:t>
            </a:r>
          </a:p>
        </p:txBody>
      </p:sp>
      <p:graphicFrame>
        <p:nvGraphicFramePr>
          <p:cNvPr id="27" name="Table 26"/>
          <p:cNvGraphicFramePr>
            <a:graphicFrameLocks noGrp="1"/>
          </p:cNvGraphicFramePr>
          <p:nvPr>
            <p:extLst>
              <p:ext uri="{D42A27DB-BD31-4B8C-83A1-F6EECF244321}">
                <p14:modId xmlns:p14="http://schemas.microsoft.com/office/powerpoint/2010/main" val="572114970"/>
              </p:ext>
            </p:extLst>
          </p:nvPr>
        </p:nvGraphicFramePr>
        <p:xfrm>
          <a:off x="744512" y="2658011"/>
          <a:ext cx="5656288" cy="3479942"/>
        </p:xfrm>
        <a:graphic>
          <a:graphicData uri="http://schemas.openxmlformats.org/drawingml/2006/table">
            <a:tbl>
              <a:tblPr firstRow="1" bandRow="1">
                <a:tableStyleId>{2D5ABB26-0587-4C30-8999-92F81FD0307C}</a:tableStyleId>
              </a:tblPr>
              <a:tblGrid>
                <a:gridCol w="989635">
                  <a:extLst>
                    <a:ext uri="{9D8B030D-6E8A-4147-A177-3AD203B41FA5}">
                      <a16:colId xmlns:a16="http://schemas.microsoft.com/office/drawing/2014/main" val="20000"/>
                    </a:ext>
                  </a:extLst>
                </a:gridCol>
                <a:gridCol w="4666653">
                  <a:extLst>
                    <a:ext uri="{9D8B030D-6E8A-4147-A177-3AD203B41FA5}">
                      <a16:colId xmlns:a16="http://schemas.microsoft.com/office/drawing/2014/main" val="20001"/>
                    </a:ext>
                  </a:extLst>
                </a:gridCol>
              </a:tblGrid>
              <a:tr h="95010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mn-lt"/>
                          <a:ea typeface="+mn-ea"/>
                          <a:cs typeface="+mn-cs"/>
                        </a:rPr>
                        <a:t>Pier 1 is</a:t>
                      </a:r>
                      <a:r>
                        <a:rPr lang="en-US" sz="1400" kern="0" baseline="0" dirty="0">
                          <a:solidFill>
                            <a:schemeClr val="bg1"/>
                          </a:solidFill>
                          <a:latin typeface="+mn-lt"/>
                          <a:ea typeface="+mn-ea"/>
                          <a:cs typeface="+mn-cs"/>
                        </a:rPr>
                        <a:t> committed to an “</a:t>
                      </a:r>
                      <a:r>
                        <a:rPr lang="en-US" sz="1400" kern="0" baseline="0" dirty="0" err="1">
                          <a:solidFill>
                            <a:schemeClr val="bg1"/>
                          </a:solidFill>
                          <a:latin typeface="+mn-lt"/>
                          <a:ea typeface="+mn-ea"/>
                          <a:cs typeface="+mn-cs"/>
                        </a:rPr>
                        <a:t>omni</a:t>
                      </a:r>
                      <a:r>
                        <a:rPr lang="en-US" sz="1400" kern="0" baseline="0" dirty="0">
                          <a:solidFill>
                            <a:schemeClr val="bg1"/>
                          </a:solidFill>
                          <a:latin typeface="+mn-lt"/>
                          <a:ea typeface="+mn-ea"/>
                          <a:cs typeface="+mn-cs"/>
                        </a:rPr>
                        <a:t>-channel retailing” approach that needed to integrate data from every source to customize its marketing message to different customers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27624">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 </a:t>
                      </a:r>
                      <a:r>
                        <a:rPr lang="en-US" sz="1400" kern="0" dirty="0">
                          <a:solidFill>
                            <a:schemeClr val="bg1"/>
                          </a:solidFill>
                          <a:latin typeface="+mn-lt"/>
                          <a:ea typeface="+mn-ea"/>
                          <a:cs typeface="+mn-cs"/>
                        </a:rPr>
                        <a:t>(Hadoop-as-a-service) and</a:t>
                      </a:r>
                      <a:r>
                        <a:rPr lang="en-US" sz="1400" kern="0" baseline="0" dirty="0">
                          <a:solidFill>
                            <a:schemeClr val="bg1"/>
                          </a:solidFill>
                          <a:latin typeface="+mn-lt"/>
                          <a:ea typeface="+mn-ea"/>
                          <a:cs typeface="+mn-cs"/>
                        </a:rPr>
                        <a:t> Azure Machine Learning used to combine ecommerce and in-store transactional and behavioral data to predict customer purchase intent. This allows Pier 1 to deliver a targeted and relevant message at the best possible time.</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86480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Pier 1</a:t>
                      </a:r>
                      <a:r>
                        <a:rPr lang="en-US" sz="1400" kern="0" baseline="0" dirty="0">
                          <a:solidFill>
                            <a:schemeClr val="bg1"/>
                          </a:solidFill>
                          <a:latin typeface="+mn-lt"/>
                          <a:ea typeface="+mn-ea"/>
                          <a:cs typeface="+mn-cs"/>
                        </a:rPr>
                        <a:t> can now personalize their website and merchandise their stores with robust data driven decision making. </a:t>
                      </a:r>
                    </a:p>
                    <a:p>
                      <a:pPr marL="177800" indent="-177800">
                        <a:buFont typeface="Arial" panose="020B0604020202020204" pitchFamily="34" charset="0"/>
                        <a:buChar char="•"/>
                      </a:pPr>
                      <a:r>
                        <a:rPr lang="en-US" sz="1400" kern="0" baseline="0" dirty="0">
                          <a:solidFill>
                            <a:schemeClr val="bg1"/>
                          </a:solidFill>
                          <a:latin typeface="+mn-lt"/>
                          <a:ea typeface="+mn-ea"/>
                          <a:cs typeface="+mn-cs"/>
                        </a:rPr>
                        <a:t>More effective marketing campaigns can be run based on customer behaviors and purchases to create a better relationship with customers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1" name="Picture 10"/>
          <p:cNvPicPr>
            <a:picLocks noChangeAspect="1"/>
          </p:cNvPicPr>
          <p:nvPr/>
        </p:nvPicPr>
        <p:blipFill>
          <a:blip r:embed="rId4"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186944" y="6060558"/>
            <a:ext cx="954279" cy="276741"/>
          </a:xfrm>
          <a:prstGeom prst="rect">
            <a:avLst/>
          </a:prstGeom>
        </p:spPr>
      </p:pic>
    </p:spTree>
    <p:extLst>
      <p:ext uri="{BB962C8B-B14F-4D97-AF65-F5344CB8AC3E}">
        <p14:creationId xmlns:p14="http://schemas.microsoft.com/office/powerpoint/2010/main" val="27151066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88936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0" y="-51133"/>
            <a:ext cx="11655840" cy="899665"/>
          </a:xfrm>
        </p:spPr>
        <p:txBody>
          <a:bodyPr/>
          <a:lstStyle/>
          <a:p>
            <a:r>
              <a:rPr lang="en-US" dirty="0"/>
              <a:t>Pier 1 Imports Video</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7237" y="1637348"/>
            <a:ext cx="6095047" cy="3244484"/>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6188" y="662609"/>
            <a:ext cx="11743481" cy="5688111"/>
          </a:xfrm>
          <a:prstGeom prst="rect">
            <a:avLst/>
          </a:prstGeom>
        </p:spPr>
      </p:pic>
      <p:pic>
        <p:nvPicPr>
          <p:cNvPr id="6" name="Picture 5">
            <a:hlinkClick r:id="rId6"/>
          </p:cNvPr>
          <p:cNvPicPr>
            <a:picLocks noChangeAspect="1"/>
          </p:cNvPicPr>
          <p:nvPr/>
        </p:nvPicPr>
        <p:blipFill rotWithShape="1">
          <a:blip r:embed="rId7" cstate="email">
            <a:extLst>
              <a:ext uri="{28A0092B-C50C-407E-A947-70E740481C1C}">
                <a14:useLocalDpi xmlns:a14="http://schemas.microsoft.com/office/drawing/2010/main"/>
              </a:ext>
            </a:extLst>
          </a:blip>
          <a:srcRect l="32532" b="675"/>
          <a:stretch/>
        </p:blipFill>
        <p:spPr>
          <a:xfrm>
            <a:off x="5735300" y="2904467"/>
            <a:ext cx="1325895" cy="424338"/>
          </a:xfrm>
          <a:prstGeom prst="rect">
            <a:avLst/>
          </a:prstGeom>
        </p:spPr>
      </p:pic>
      <p:sp>
        <p:nvSpPr>
          <p:cNvPr id="7" name="Freeform 101">
            <a:hlinkClick r:id="rId6"/>
          </p:cNvPr>
          <p:cNvSpPr>
            <a:spLocks/>
          </p:cNvSpPr>
          <p:nvPr/>
        </p:nvSpPr>
        <p:spPr bwMode="black">
          <a:xfrm rot="10800000">
            <a:off x="5348327" y="2926961"/>
            <a:ext cx="309691" cy="451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619" tIns="44810" rIns="89619" bIns="44810" numCol="1" anchor="t" anchorCtr="0" compatLnSpc="1">
            <a:prstTxWarp prst="textNoShape">
              <a:avLst/>
            </a:prstTxWarp>
          </a:bodyPr>
          <a:lstStyle/>
          <a:p>
            <a:pPr>
              <a:defRPr/>
            </a:pPr>
            <a:endParaRPr lang="en-US" sz="2156" kern="0">
              <a:solidFill>
                <a:srgbClr val="505050"/>
              </a:solidFill>
            </a:endParaRPr>
          </a:p>
        </p:txBody>
      </p:sp>
      <p:pic>
        <p:nvPicPr>
          <p:cNvPr id="8" name="fN8Cixcc5yg"/>
          <p:cNvPicPr>
            <a:picLocks noRot="1" noChangeAspect="1"/>
          </p:cNvPicPr>
          <p:nvPr>
            <a:videoFile r:link="rId1"/>
          </p:nvPr>
        </p:nvPicPr>
        <p:blipFill>
          <a:blip r:embed="rId8"/>
          <a:stretch>
            <a:fillRect/>
          </a:stretch>
        </p:blipFill>
        <p:spPr>
          <a:xfrm>
            <a:off x="2134294" y="874261"/>
            <a:ext cx="8727268" cy="4909088"/>
          </a:xfrm>
          <a:prstGeom prst="rect">
            <a:avLst/>
          </a:prstGeom>
        </p:spPr>
      </p:pic>
    </p:spTree>
    <p:extLst>
      <p:ext uri="{BB962C8B-B14F-4D97-AF65-F5344CB8AC3E}">
        <p14:creationId xmlns:p14="http://schemas.microsoft.com/office/powerpoint/2010/main" val="3737290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3132" y="0"/>
            <a:ext cx="5378868" cy="6337300"/>
          </a:xfrm>
          <a:prstGeom prst="rect">
            <a:avLst/>
          </a:prstGeom>
        </p:spPr>
      </p:pic>
      <p:sp>
        <p:nvSpPr>
          <p:cNvPr id="3" name="Content Placeholder 2"/>
          <p:cNvSpPr>
            <a:spLocks noGrp="1"/>
          </p:cNvSpPr>
          <p:nvPr>
            <p:ph sz="quarter" idx="4294967295"/>
          </p:nvPr>
        </p:nvSpPr>
        <p:spPr>
          <a:xfrm>
            <a:off x="359487" y="1445456"/>
            <a:ext cx="6343650" cy="1292662"/>
          </a:xfrm>
        </p:spPr>
        <p:txBody>
          <a:bodyPr lIns="0" tIns="0" rIns="0" bIns="0"/>
          <a:lstStyle/>
          <a:p>
            <a:pPr marL="0" indent="0">
              <a:lnSpc>
                <a:spcPct val="100000"/>
              </a:lnSpc>
              <a:spcBef>
                <a:spcPts val="0"/>
              </a:spcBef>
              <a:buNone/>
            </a:pPr>
            <a:r>
              <a:rPr lang="en-US" sz="2800" i="1" dirty="0">
                <a:solidFill>
                  <a:schemeClr val="accent1"/>
                </a:solidFill>
              </a:rPr>
              <a:t>Chili’s Restaurants using </a:t>
            </a:r>
            <a:r>
              <a:rPr lang="en-US" sz="2800" i="1" dirty="0" err="1">
                <a:solidFill>
                  <a:schemeClr val="accent1"/>
                </a:solidFill>
              </a:rPr>
              <a:t>Ziosk</a:t>
            </a:r>
            <a:r>
              <a:rPr lang="en-US" sz="2800" i="1" dirty="0">
                <a:solidFill>
                  <a:schemeClr val="accent1"/>
                </a:solidFill>
              </a:rPr>
              <a:t> Tablets and big data for IoT scenario and give customers customized offers in real-time</a:t>
            </a:r>
          </a:p>
        </p:txBody>
      </p:sp>
      <p:graphicFrame>
        <p:nvGraphicFramePr>
          <p:cNvPr id="27" name="Table 26"/>
          <p:cNvGraphicFramePr>
            <a:graphicFrameLocks noGrp="1"/>
          </p:cNvGraphicFramePr>
          <p:nvPr>
            <p:extLst>
              <p:ext uri="{D42A27DB-BD31-4B8C-83A1-F6EECF244321}">
                <p14:modId xmlns:p14="http://schemas.microsoft.com/office/powerpoint/2010/main" val="4012559073"/>
              </p:ext>
            </p:extLst>
          </p:nvPr>
        </p:nvGraphicFramePr>
        <p:xfrm>
          <a:off x="469482" y="2738118"/>
          <a:ext cx="5626317" cy="3017467"/>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err="1">
                          <a:solidFill>
                            <a:schemeClr val="bg1"/>
                          </a:solidFill>
                          <a:latin typeface="+mn-lt"/>
                          <a:ea typeface="+mn-ea"/>
                          <a:cs typeface="+mn-cs"/>
                        </a:rPr>
                        <a:t>Ziosk</a:t>
                      </a:r>
                      <a:r>
                        <a:rPr lang="en-US" sz="1400" kern="0" dirty="0">
                          <a:solidFill>
                            <a:schemeClr val="bg1"/>
                          </a:solidFill>
                          <a:latin typeface="+mn-lt"/>
                          <a:ea typeface="+mn-ea"/>
                          <a:cs typeface="+mn-cs"/>
                        </a:rPr>
                        <a:t> Tablets on every restaurant.</a:t>
                      </a:r>
                      <a:r>
                        <a:rPr lang="en-US" sz="1400" kern="0" baseline="0" dirty="0">
                          <a:solidFill>
                            <a:schemeClr val="bg1"/>
                          </a:solidFill>
                          <a:latin typeface="+mn-lt"/>
                          <a:ea typeface="+mn-ea"/>
                          <a:cs typeface="+mn-cs"/>
                        </a:rPr>
                        <a:t>  Chili’s Restaurants wanted to improve guest satisfaction, customer insights, and restaurant efficiency.</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a:t>
                      </a:r>
                      <a:r>
                        <a:rPr lang="en-US" sz="1400" kern="0" dirty="0">
                          <a:solidFill>
                            <a:schemeClr val="bg1"/>
                          </a:solidFill>
                          <a:latin typeface="+mn-lt"/>
                          <a:ea typeface="+mn-ea"/>
                          <a:cs typeface="+mn-cs"/>
                        </a:rPr>
                        <a:t>Azure Machine Learning</a:t>
                      </a:r>
                      <a:r>
                        <a:rPr lang="en-US" sz="1400" kern="0" baseline="0" dirty="0">
                          <a:solidFill>
                            <a:schemeClr val="bg1"/>
                          </a:solidFill>
                          <a:latin typeface="+mn-lt"/>
                          <a:ea typeface="+mn-ea"/>
                          <a:cs typeface="+mn-cs"/>
                        </a:rPr>
                        <a:t>, Power BI to aggregate data in real-time and establish relationships between customer behavior and purchases.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Optimize guest experience on the tablets by giving</a:t>
                      </a:r>
                      <a:r>
                        <a:rPr lang="en-US" sz="1400" kern="0" baseline="0" dirty="0">
                          <a:solidFill>
                            <a:schemeClr val="bg1"/>
                          </a:solidFill>
                          <a:latin typeface="+mn-lt"/>
                          <a:ea typeface="+mn-ea"/>
                          <a:cs typeface="+mn-cs"/>
                        </a:rPr>
                        <a:t> them customized offers in real-time.</a:t>
                      </a:r>
                    </a:p>
                    <a:p>
                      <a:pPr marL="177800" indent="-177800">
                        <a:buFont typeface="Arial" panose="020B0604020202020204" pitchFamily="34" charset="0"/>
                        <a:buChar char="•"/>
                      </a:pPr>
                      <a:r>
                        <a:rPr lang="en-US" sz="1400" kern="0" baseline="0" dirty="0">
                          <a:solidFill>
                            <a:schemeClr val="bg1"/>
                          </a:solidFill>
                          <a:latin typeface="+mn-lt"/>
                          <a:ea typeface="+mn-ea"/>
                          <a:cs typeface="+mn-cs"/>
                        </a:rPr>
                        <a:t>Understand restaurant metrics such as customer wait times, wait staff efficiencies, restaurant sales, etc.</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38704" y="5901070"/>
            <a:ext cx="924178" cy="27252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2882" y="5811205"/>
            <a:ext cx="644605" cy="452256"/>
          </a:xfrm>
          <a:prstGeom prst="rect">
            <a:avLst/>
          </a:prstGeom>
        </p:spPr>
      </p:pic>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“Until now, we haven’t had the ability to optimize the guest experience based on their specific interactions with the devices. With Azure, we can close the loop.”</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Kevin Mowry, Chief Software Architect</a:t>
            </a:r>
            <a:endParaRPr lang="en-US" sz="1600" i="1" kern="0" dirty="0">
              <a:solidFill>
                <a:prstClr val="white"/>
              </a:solidFill>
              <a:cs typeface="Segoe UI" panose="020B0502040204020203" pitchFamily="34" charset="0"/>
            </a:endParaRPr>
          </a:p>
        </p:txBody>
      </p:sp>
      <p:sp>
        <p:nvSpPr>
          <p:cNvPr id="16" name="Title 1"/>
          <p:cNvSpPr>
            <a:spLocks noGrp="1"/>
          </p:cNvSpPr>
          <p:nvPr>
            <p:ph type="title"/>
          </p:nvPr>
        </p:nvSpPr>
        <p:spPr>
          <a:xfrm>
            <a:off x="186944" y="161495"/>
            <a:ext cx="6406198" cy="899665"/>
          </a:xfrm>
        </p:spPr>
        <p:txBody>
          <a:bodyPr/>
          <a:lstStyle/>
          <a:p>
            <a:r>
              <a:rPr lang="en-US" sz="4000" dirty="0"/>
              <a:t>Example: Big Data improves diner’s experiences</a:t>
            </a:r>
          </a:p>
        </p:txBody>
      </p:sp>
    </p:spTree>
    <p:extLst>
      <p:ext uri="{BB962C8B-B14F-4D97-AF65-F5344CB8AC3E}">
        <p14:creationId xmlns:p14="http://schemas.microsoft.com/office/powerpoint/2010/main" val="1589663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12280" y="1"/>
            <a:ext cx="5379720" cy="6321972"/>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a:xfrm>
            <a:off x="186944" y="161495"/>
            <a:ext cx="6406198" cy="899665"/>
          </a:xfrm>
        </p:spPr>
        <p:txBody>
          <a:bodyPr/>
          <a:lstStyle/>
          <a:p>
            <a:r>
              <a:rPr lang="en-US" sz="4000" dirty="0"/>
              <a:t>Example: Big Data drove transformative insights</a:t>
            </a:r>
          </a:p>
        </p:txBody>
      </p:sp>
      <p:sp>
        <p:nvSpPr>
          <p:cNvPr id="3" name="Content Placeholder 2"/>
          <p:cNvSpPr>
            <a:spLocks noGrp="1"/>
          </p:cNvSpPr>
          <p:nvPr>
            <p:ph sz="quarter" idx="4294967295"/>
          </p:nvPr>
        </p:nvSpPr>
        <p:spPr>
          <a:xfrm>
            <a:off x="344933" y="1451906"/>
            <a:ext cx="6343650" cy="1292662"/>
          </a:xfrm>
        </p:spPr>
        <p:txBody>
          <a:bodyPr lIns="0" tIns="0" rIns="0" bIns="0"/>
          <a:lstStyle/>
          <a:p>
            <a:pPr marL="0" indent="0">
              <a:lnSpc>
                <a:spcPct val="100000"/>
              </a:lnSpc>
              <a:spcBef>
                <a:spcPts val="0"/>
              </a:spcBef>
              <a:buNone/>
            </a:pPr>
            <a:r>
              <a:rPr lang="en-US" sz="2800" i="1" dirty="0">
                <a:solidFill>
                  <a:schemeClr val="accent1"/>
                </a:solidFill>
              </a:rPr>
              <a:t>Blackball used big data to challenge a previously held hypothesis to drive business transformation</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“Before, we thought that people would choose cold drinks and desserts in hot weather. But contrary to our assumptions, in certain outlets we saw an opposite trend.”</a:t>
            </a:r>
            <a:endParaRPr lang="en-US" sz="1600" kern="0" dirty="0">
              <a:solidFill>
                <a:prstClr val="white"/>
              </a:solidFill>
            </a:endParaRPr>
          </a:p>
          <a:p>
            <a:pPr algn="r" defTabSz="932597">
              <a:spcBef>
                <a:spcPts val="1224"/>
              </a:spcBef>
              <a:defRPr/>
            </a:pPr>
            <a:r>
              <a:rPr lang="en-US" sz="1400" i="1" kern="0" dirty="0">
                <a:solidFill>
                  <a:prstClr val="white"/>
                </a:solidFill>
                <a:cs typeface="Segoe UI" panose="020B0502040204020203" pitchFamily="34" charset="0"/>
              </a:rPr>
              <a:t>Andrew  Cheong</a:t>
            </a:r>
            <a:br>
              <a:rPr lang="en-US" sz="1400" i="1" kern="0" dirty="0">
                <a:solidFill>
                  <a:prstClr val="white"/>
                </a:solidFill>
                <a:cs typeface="Segoe UI" panose="020B0502040204020203" pitchFamily="34" charset="0"/>
              </a:rPr>
            </a:br>
            <a:r>
              <a:rPr lang="en-US" sz="1400" i="1" kern="0" dirty="0">
                <a:solidFill>
                  <a:prstClr val="white"/>
                </a:solidFill>
                <a:cs typeface="Segoe UI" panose="020B0502040204020203" pitchFamily="34" charset="0"/>
              </a:rPr>
              <a:t>Senior Manager</a:t>
            </a:r>
            <a:br>
              <a:rPr lang="en-US" sz="1400" i="1" kern="0" dirty="0">
                <a:solidFill>
                  <a:prstClr val="white"/>
                </a:solidFill>
                <a:cs typeface="Segoe UI" panose="020B0502040204020203" pitchFamily="34" charset="0"/>
              </a:rPr>
            </a:br>
            <a:endParaRPr lang="en-US" sz="1400" i="1" kern="0" dirty="0">
              <a:solidFill>
                <a:prstClr val="white"/>
              </a:solidFill>
              <a:cs typeface="Segoe UI" panose="020B0502040204020203"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1199672071"/>
              </p:ext>
            </p:extLst>
          </p:nvPr>
        </p:nvGraphicFramePr>
        <p:xfrm>
          <a:off x="469683" y="2790288"/>
          <a:ext cx="5626317" cy="2916431"/>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599951">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Blackball needed to understand customer behavior better.</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846990">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with SQL Server to collect data in near real-time.  HDInsight collects unstructured data from Facebook, online weather reports and combines with SQL Server Point-of-Sale (POS) data.</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134106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indent="-177800">
                        <a:buFont typeface="Arial" panose="020B0604020202020204" pitchFamily="34" charset="0"/>
                        <a:buChar char="•"/>
                      </a:pPr>
                      <a:r>
                        <a:rPr lang="en-US" sz="1400" kern="0" dirty="0">
                          <a:solidFill>
                            <a:schemeClr val="bg1"/>
                          </a:solidFill>
                          <a:latin typeface="+mn-lt"/>
                          <a:ea typeface="+mn-ea"/>
                          <a:cs typeface="+mn-cs"/>
                        </a:rPr>
                        <a:t>Correlate sales data with regional weather patterns and social media feedback</a:t>
                      </a:r>
                    </a:p>
                    <a:p>
                      <a:pPr marL="177800" indent="-177800">
                        <a:buFont typeface="Arial" panose="020B0604020202020204" pitchFamily="34" charset="0"/>
                        <a:buChar char="•"/>
                      </a:pPr>
                      <a:r>
                        <a:rPr lang="en-US" sz="1400" kern="0" dirty="0">
                          <a:solidFill>
                            <a:schemeClr val="bg1"/>
                          </a:solidFill>
                          <a:latin typeface="+mn-lt"/>
                          <a:ea typeface="+mn-ea"/>
                          <a:cs typeface="+mn-cs"/>
                        </a:rPr>
                        <a:t>Develop new products and execute more effective targeted</a:t>
                      </a:r>
                      <a:r>
                        <a:rPr lang="en-US" sz="1400" kern="0" baseline="0" dirty="0">
                          <a:solidFill>
                            <a:schemeClr val="bg1"/>
                          </a:solidFill>
                          <a:latin typeface="+mn-lt"/>
                          <a:ea typeface="+mn-ea"/>
                          <a:cs typeface="+mn-cs"/>
                        </a:rPr>
                        <a:t> promotions</a:t>
                      </a:r>
                    </a:p>
                    <a:p>
                      <a:pPr marL="177800" indent="-177800">
                        <a:buFont typeface="Arial" panose="020B0604020202020204" pitchFamily="34" charset="0"/>
                        <a:buChar char="•"/>
                      </a:pPr>
                      <a:r>
                        <a:rPr lang="en-US" sz="1400" kern="0" baseline="0" dirty="0">
                          <a:solidFill>
                            <a:schemeClr val="bg1"/>
                          </a:solidFill>
                          <a:latin typeface="+mn-lt"/>
                          <a:ea typeface="+mn-ea"/>
                          <a:cs typeface="+mn-cs"/>
                        </a:rPr>
                        <a:t>Uncovered transformative insight that people still drank hot drinks during hot weather months</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5920079"/>
            <a:ext cx="1176418" cy="371500"/>
          </a:xfrm>
          <a:prstGeom prst="rect">
            <a:avLst/>
          </a:prstGeom>
        </p:spPr>
      </p:pic>
    </p:spTree>
    <p:extLst>
      <p:ext uri="{BB962C8B-B14F-4D97-AF65-F5344CB8AC3E}">
        <p14:creationId xmlns:p14="http://schemas.microsoft.com/office/powerpoint/2010/main" val="942210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94204" y="238908"/>
            <a:ext cx="5397795" cy="6072910"/>
          </a:xfrm>
          <a:prstGeom prst="rect">
            <a:avLst/>
          </a:prstGeom>
        </p:spPr>
      </p:pic>
      <p:sp>
        <p:nvSpPr>
          <p:cNvPr id="3" name="Content Placeholder 2"/>
          <p:cNvSpPr>
            <a:spLocks noGrp="1"/>
          </p:cNvSpPr>
          <p:nvPr>
            <p:ph sz="quarter" idx="4294967295"/>
          </p:nvPr>
        </p:nvSpPr>
        <p:spPr>
          <a:xfrm>
            <a:off x="435522" y="1395313"/>
            <a:ext cx="6343650" cy="861774"/>
          </a:xfrm>
        </p:spPr>
        <p:txBody>
          <a:bodyPr lIns="0" tIns="0" rIns="0" bIns="0"/>
          <a:lstStyle/>
          <a:p>
            <a:pPr marL="0" indent="0">
              <a:lnSpc>
                <a:spcPct val="100000"/>
              </a:lnSpc>
              <a:spcBef>
                <a:spcPts val="0"/>
              </a:spcBef>
              <a:buNone/>
            </a:pPr>
            <a:r>
              <a:rPr lang="en-US" sz="2800" i="1" dirty="0">
                <a:solidFill>
                  <a:schemeClr val="accent1"/>
                </a:solidFill>
              </a:rPr>
              <a:t>RIGID created a 360 degree view of their customer using big data</a:t>
            </a:r>
          </a:p>
        </p:txBody>
      </p:sp>
      <p:graphicFrame>
        <p:nvGraphicFramePr>
          <p:cNvPr id="27" name="Table 26"/>
          <p:cNvGraphicFramePr>
            <a:graphicFrameLocks noGrp="1"/>
          </p:cNvGraphicFramePr>
          <p:nvPr>
            <p:extLst>
              <p:ext uri="{D42A27DB-BD31-4B8C-83A1-F6EECF244321}">
                <p14:modId xmlns:p14="http://schemas.microsoft.com/office/powerpoint/2010/main" val="1920250546"/>
              </p:ext>
            </p:extLst>
          </p:nvPr>
        </p:nvGraphicFramePr>
        <p:xfrm>
          <a:off x="451796" y="2378513"/>
          <a:ext cx="6077555" cy="3688080"/>
        </p:xfrm>
        <a:graphic>
          <a:graphicData uri="http://schemas.openxmlformats.org/drawingml/2006/table">
            <a:tbl>
              <a:tblPr firstRow="1" bandRow="1">
                <a:tableStyleId>{2D5ABB26-0587-4C30-8999-92F81FD0307C}</a:tableStyleId>
              </a:tblPr>
              <a:tblGrid>
                <a:gridCol w="1063342">
                  <a:extLst>
                    <a:ext uri="{9D8B030D-6E8A-4147-A177-3AD203B41FA5}">
                      <a16:colId xmlns:a16="http://schemas.microsoft.com/office/drawing/2014/main" val="20000"/>
                    </a:ext>
                  </a:extLst>
                </a:gridCol>
                <a:gridCol w="5014213">
                  <a:extLst>
                    <a:ext uri="{9D8B030D-6E8A-4147-A177-3AD203B41FA5}">
                      <a16:colId xmlns:a16="http://schemas.microsoft.com/office/drawing/2014/main" val="20001"/>
                    </a:ext>
                  </a:extLst>
                </a:gridCol>
              </a:tblGrid>
              <a:tr h="989945">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9525" cap="flat" cmpd="sng" algn="ctr">
                      <a:solidFill>
                        <a:schemeClr val="tx1">
                          <a:lumMod val="75000"/>
                        </a:schemeClr>
                      </a:solidFill>
                      <a:prstDash val="sysDot"/>
                      <a:round/>
                      <a:headEnd type="none" w="med" len="med"/>
                      <a:tailEnd type="none" w="med" len="med"/>
                    </a:lnB>
                  </a:tcPr>
                </a:tc>
                <a:tc>
                  <a:txBody>
                    <a:bodyPr/>
                    <a:lstStyle/>
                    <a:p>
                      <a:r>
                        <a:rPr lang="en-US" sz="1400" kern="0" dirty="0">
                          <a:solidFill>
                            <a:schemeClr val="bg1"/>
                          </a:solidFill>
                          <a:latin typeface="+mn-lt"/>
                          <a:ea typeface="+mn-ea"/>
                          <a:cs typeface="+mn-cs"/>
                        </a:rPr>
                        <a:t>RIDGID</a:t>
                      </a:r>
                      <a:r>
                        <a:rPr lang="en-US" sz="1400" kern="0" baseline="0" dirty="0">
                          <a:solidFill>
                            <a:schemeClr val="bg1"/>
                          </a:solidFill>
                          <a:latin typeface="+mn-lt"/>
                          <a:ea typeface="+mn-ea"/>
                          <a:cs typeface="+mn-cs"/>
                        </a:rPr>
                        <a:t> manufactures and distributes tools for home and professional use. They built a solution that collects a 360 degree view of their customer including email open rates, response rates, click-</a:t>
                      </a:r>
                      <a:r>
                        <a:rPr lang="en-US" sz="1400" kern="0" baseline="0" dirty="0" err="1">
                          <a:solidFill>
                            <a:schemeClr val="bg1"/>
                          </a:solidFill>
                          <a:latin typeface="+mn-lt"/>
                          <a:ea typeface="+mn-ea"/>
                          <a:cs typeface="+mn-cs"/>
                        </a:rPr>
                        <a:t>throughs</a:t>
                      </a:r>
                      <a:r>
                        <a:rPr lang="en-US" sz="1400" kern="0" baseline="0" dirty="0">
                          <a:solidFill>
                            <a:schemeClr val="bg1"/>
                          </a:solidFill>
                          <a:latin typeface="+mn-lt"/>
                          <a:ea typeface="+mn-ea"/>
                          <a:cs typeface="+mn-cs"/>
                        </a:rPr>
                        <a:t>, upsell/cross-sell results, product feedback, social media, etc. It receives thousands of transactions per day generated by the company’s 900,000 customers. It currently holds 4.5 million customer interaction records and that number will grow to 10 million by 2017.</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0"/>
                  </a:ext>
                </a:extLst>
              </a:tr>
              <a:tr h="726257">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 </a:t>
                      </a:r>
                      <a:r>
                        <a:rPr lang="en-US" sz="1400" dirty="0">
                          <a:solidFill>
                            <a:schemeClr val="bg1"/>
                          </a:solidFill>
                          <a:effectLst/>
                        </a:rPr>
                        <a:t>to manage the Hadoop clusters, </a:t>
                      </a:r>
                      <a:r>
                        <a:rPr lang="en-US" sz="1400" dirty="0" err="1">
                          <a:solidFill>
                            <a:schemeClr val="bg1"/>
                          </a:solidFill>
                          <a:effectLst/>
                        </a:rPr>
                        <a:t>Elasticsearch</a:t>
                      </a:r>
                      <a:r>
                        <a:rPr lang="en-US" sz="1400" dirty="0">
                          <a:solidFill>
                            <a:schemeClr val="bg1"/>
                          </a:solidFill>
                          <a:effectLst/>
                        </a:rPr>
                        <a:t> on Azure virtual machines to facilitate full text searches using natural language, and Azure Machine Learning for the predictive analytics that informs where information is sent for follow-up. </a:t>
                      </a:r>
                      <a:endParaRPr lang="en-US" sz="1400" kern="0" dirty="0">
                        <a:solidFill>
                          <a:schemeClr val="bg1"/>
                        </a:solidFill>
                        <a:latin typeface="+mn-lt"/>
                        <a:ea typeface="+mn-ea"/>
                        <a:cs typeface="+mn-cs"/>
                      </a:endParaRP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lnB w="9525" cap="flat" cmpd="sng" algn="ctr">
                      <a:solidFill>
                        <a:schemeClr val="tx1">
                          <a:lumMod val="75000"/>
                        </a:schemeClr>
                      </a:solidFill>
                      <a:prstDash val="sysDot"/>
                      <a:round/>
                      <a:headEnd type="none" w="med" len="med"/>
                      <a:tailEnd type="none" w="med" len="med"/>
                    </a:lnB>
                  </a:tcPr>
                </a:tc>
                <a:extLst>
                  <a:ext uri="{0D108BD9-81ED-4DB2-BD59-A6C34878D82A}">
                    <a16:rowId xmlns:a16="http://schemas.microsoft.com/office/drawing/2014/main" val="10001"/>
                  </a:ext>
                </a:extLst>
              </a:tr>
              <a:tr h="330963">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9525" cap="flat" cmpd="sng" algn="ctr">
                      <a:solidFill>
                        <a:schemeClr val="tx1">
                          <a:lumMod val="75000"/>
                        </a:schemeClr>
                      </a:solidFill>
                      <a:prstDash val="sysDot"/>
                      <a:round/>
                      <a:headEnd type="none" w="med" len="med"/>
                      <a:tailEnd type="none" w="med" len="med"/>
                    </a:lnT>
                  </a:tcPr>
                </a:tc>
                <a:tc>
                  <a:txBody>
                    <a:bodyPr/>
                    <a:lstStyle/>
                    <a:p>
                      <a:pPr marL="177800" marR="0" lvl="0" indent="-1778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mn-lt"/>
                          <a:ea typeface="+mn-ea"/>
                          <a:cs typeface="+mn-cs"/>
                        </a:rPr>
                        <a:t>A comprehensive record is created for each customer based on all of their interactions</a:t>
                      </a:r>
                      <a:r>
                        <a:rPr lang="en-US" sz="1400" kern="0" baseline="0" dirty="0">
                          <a:solidFill>
                            <a:schemeClr val="bg1"/>
                          </a:solidFill>
                          <a:latin typeface="+mn-lt"/>
                          <a:ea typeface="+mn-ea"/>
                          <a:cs typeface="+mn-cs"/>
                        </a:rPr>
                        <a:t> and identifies opportunities for continued interaction.</a:t>
                      </a:r>
                    </a:p>
                  </a:txBody>
                  <a:tcPr marL="0" marR="0" anchor="ctr">
                    <a:lnL w="19050" cap="flat" cmpd="sng" algn="ctr">
                      <a:solidFill>
                        <a:schemeClr val="tx1"/>
                      </a:solidFill>
                      <a:prstDash val="solid"/>
                      <a:round/>
                      <a:headEnd type="none" w="med" len="med"/>
                      <a:tailEnd type="none" w="med" len="med"/>
                    </a:lnL>
                    <a:lnT w="9525" cap="flat" cmpd="sng" algn="ctr">
                      <a:solidFill>
                        <a:schemeClr val="tx1">
                          <a:lumMod val="7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19" name="Rectangle 11"/>
          <p:cNvSpPr/>
          <p:nvPr/>
        </p:nvSpPr>
        <p:spPr>
          <a:xfrm>
            <a:off x="6786563" y="1986198"/>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algn="r" defTabSz="932597">
              <a:spcBef>
                <a:spcPts val="1224"/>
              </a:spcBef>
              <a:defRPr/>
            </a:pPr>
            <a:r>
              <a:rPr lang="en-US" sz="1600" dirty="0"/>
              <a:t>“When we first saw this tool demonstrated, it was amazing to see something we couldn’t see before: a complete view of the customer. This is exciting, a marketer’s dream” </a:t>
            </a:r>
          </a:p>
          <a:p>
            <a:pPr algn="r" defTabSz="932597">
              <a:spcBef>
                <a:spcPts val="1224"/>
              </a:spcBef>
              <a:defRPr/>
            </a:pPr>
            <a:r>
              <a:rPr lang="en-US" sz="1400" i="1" kern="0" dirty="0">
                <a:solidFill>
                  <a:prstClr val="white"/>
                </a:solidFill>
                <a:cs typeface="Segoe UI" panose="020B0502040204020203" pitchFamily="34" charset="0"/>
              </a:rPr>
              <a:t>Becky </a:t>
            </a:r>
            <a:r>
              <a:rPr lang="en-US" sz="1400" i="1" kern="0" dirty="0" err="1">
                <a:solidFill>
                  <a:prstClr val="white"/>
                </a:solidFill>
                <a:cs typeface="Segoe UI" panose="020B0502040204020203" pitchFamily="34" charset="0"/>
              </a:rPr>
              <a:t>Brotherton</a:t>
            </a:r>
            <a:r>
              <a:rPr lang="en-US" sz="1400" i="1" kern="0" dirty="0">
                <a:solidFill>
                  <a:prstClr val="white"/>
                </a:solidFill>
                <a:cs typeface="Segoe UI" panose="020B0502040204020203" pitchFamily="34" charset="0"/>
              </a:rPr>
              <a:t>, Marketing Communications Manager</a:t>
            </a:r>
          </a:p>
        </p:txBody>
      </p:sp>
      <p:sp>
        <p:nvSpPr>
          <p:cNvPr id="14" name="Title 1"/>
          <p:cNvSpPr>
            <a:spLocks noGrp="1"/>
          </p:cNvSpPr>
          <p:nvPr>
            <p:ph type="title"/>
          </p:nvPr>
        </p:nvSpPr>
        <p:spPr>
          <a:xfrm>
            <a:off x="186943" y="161495"/>
            <a:ext cx="6607261" cy="899665"/>
          </a:xfrm>
        </p:spPr>
        <p:txBody>
          <a:bodyPr/>
          <a:lstStyle/>
          <a:p>
            <a:r>
              <a:rPr lang="en-US" sz="4000" dirty="0"/>
              <a:t>Example: Big Data used for Customer 360 degree view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38" y="5955168"/>
            <a:ext cx="1053982" cy="356650"/>
          </a:xfrm>
          <a:prstGeom prst="rect">
            <a:avLst/>
          </a:prstGeom>
        </p:spPr>
      </p:pic>
    </p:spTree>
    <p:extLst>
      <p:ext uri="{BB962C8B-B14F-4D97-AF65-F5344CB8AC3E}">
        <p14:creationId xmlns:p14="http://schemas.microsoft.com/office/powerpoint/2010/main" val="873235281"/>
      </p:ext>
    </p:extLst>
  </p:cSld>
  <p:clrMapOvr>
    <a:masterClrMapping/>
  </p:clrMapOvr>
  <p:transition>
    <p:fade/>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an updated library of external customer case studies for big data.  Use the more than 30 case studies grouped by industries.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evidence</TermName>
          <TermId xmlns="http://schemas.microsoft.com/office/infopath/2007/PartnerControls">71fa8f13-9b39-493f-b78c-52fd35fdec75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Oliver Chiu</DisplayName>
        <AccountId>123</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HDInsight Service</TermName>
          <TermId xmlns="http://schemas.microsoft.com/office/infopath/2007/PartnerControls">caa4b4da-5318-4157-9150-05739acda99c</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https://microsoft.sharepoint.com/sites/Infopedia_G01KC/Media/Thumbnails/G01KC-1-17543/​Big%20Data%20FY17%20Customer%20Evidence%20Library.png</Url>
      <Description>/sites/Infopedia_G01KC/Media/Thumbnails/G01KC-1-17543/​Big Data FY17 Customer Evidence Library.png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73</Value>
      <Value>401</Value>
      <Value>399</Value>
      <Value>133</Value>
      <Value>26</Value>
      <Value>14</Value>
      <Value>22</Value>
      <Value>21</Value>
      <Value>20</Value>
      <Value>351</Value>
      <Value>347</Value>
      <Value>270</Value>
      <Value>82</Value>
      <Value>42</Value>
      <Value>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sales scenarios</TermName>
          <TermId xmlns="http://schemas.microsoft.com/office/infopath/2007/PartnerControls">9c758ef8-070e-425a-bc32-6a0e5ba9321b</TermId>
        </TermInfo>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G01KC-99682991-17547</_dlc_DocId>
    <_dlc_DocIdUrl xmlns="230e9df3-be65-4c73-a93b-d1236ebd677e">
      <Url>https://microsoft.sharepoint.com/sites/Infopedia_G01KC/_layouts/15/DocIdRedir.aspx?ID=G01KC-99682991-17547</Url>
      <Description>G01KC-99682991-17547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2681224d2537e8db76e4bedd657bef1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2d0082b4b66a3746776ed3f601a30b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Props1.xml><?xml version="1.0" encoding="utf-8"?>
<ds:datastoreItem xmlns:ds="http://schemas.openxmlformats.org/officeDocument/2006/customXml" ds:itemID="{CF1BF0E0-8C8B-4527-A449-4DB58C64F8C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2478d1b8-79bf-461f-b8e8-704d21601f1a"/>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1E27208C-2693-4A02-B44C-604027F77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14E8FE-8563-4242-90B9-15D8F3E354E1}">
  <ds:schemaRefs>
    <ds:schemaRef ds:uri="http://schemas.microsoft.com/sharepoint/v3/contenttype/forms"/>
  </ds:schemaRefs>
</ds:datastoreItem>
</file>

<file path=customXml/itemProps4.xml><?xml version="1.0" encoding="utf-8"?>
<ds:datastoreItem xmlns:ds="http://schemas.openxmlformats.org/officeDocument/2006/customXml" ds:itemID="{8907E4E4-1FD1-485B-ADC4-DC088E20C42C}">
  <ds:schemaRefs>
    <ds:schemaRef ds:uri="http://schemas.microsoft.com/sharepoint/events"/>
  </ds:schemaRefs>
</ds:datastoreItem>
</file>

<file path=customXml/itemProps5.xml><?xml version="1.0" encoding="utf-8"?>
<ds:datastoreItem xmlns:ds="http://schemas.openxmlformats.org/officeDocument/2006/customXml" ds:itemID="{FECBBE35-1724-4384-A94C-50310BCC558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Cortana Analytics Overview</Template>
  <TotalTime>0</TotalTime>
  <Words>27309</Words>
  <Application>Microsoft Office PowerPoint</Application>
  <PresentationFormat>Widescreen</PresentationFormat>
  <Paragraphs>1055</Paragraphs>
  <Slides>50</Slides>
  <Notes>50</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ＭＳ Ｐゴシック</vt:lpstr>
      <vt:lpstr>ＭＳ Ｐゴシック</vt:lpstr>
      <vt:lpstr>Arial</vt:lpstr>
      <vt:lpstr>Calibri</vt:lpstr>
      <vt:lpstr>Consolas</vt:lpstr>
      <vt:lpstr>Segoe UI</vt:lpstr>
      <vt:lpstr>Segoe UI Light</vt:lpstr>
      <vt:lpstr>Segoe UI Semibold</vt:lpstr>
      <vt:lpstr>Wingdings</vt:lpstr>
      <vt:lpstr>COLOR TEMPLATE</vt:lpstr>
      <vt:lpstr>Big Data External Case Study Library</vt:lpstr>
      <vt:lpstr>Retail and  Consumer Goods </vt:lpstr>
      <vt:lpstr>Example: Big Data improves shopping experience</vt:lpstr>
      <vt:lpstr>Jet.com Video</vt:lpstr>
      <vt:lpstr>Example: Big Data drives personalized experiences</vt:lpstr>
      <vt:lpstr>Pier 1 Imports Video</vt:lpstr>
      <vt:lpstr>Example: Big Data improves diner’s experiences</vt:lpstr>
      <vt:lpstr>Example: Big Data drove transformative insights</vt:lpstr>
      <vt:lpstr>Example: Big Data used for Customer 360 degree view</vt:lpstr>
      <vt:lpstr>Example: Big Data helps predict the weather</vt:lpstr>
      <vt:lpstr>Example: Big Data helps grow tourism</vt:lpstr>
      <vt:lpstr>Example: Big Data helps drive fan engagement</vt:lpstr>
      <vt:lpstr>Real Madrid Video</vt:lpstr>
      <vt:lpstr>Financial Services</vt:lpstr>
      <vt:lpstr>Example: Big Data introduces culture of experimentation</vt:lpstr>
      <vt:lpstr>Example: Big Data transforming insurance </vt:lpstr>
      <vt:lpstr>Government &amp; Education</vt:lpstr>
      <vt:lpstr>Example: Big Data helping to drive treatments for cancer</vt:lpstr>
      <vt:lpstr>Virginia Tech Video</vt:lpstr>
      <vt:lpstr>Example: Big Data improves quality of life</vt:lpstr>
      <vt:lpstr>City of Barcelona Video</vt:lpstr>
      <vt:lpstr>Example: Big Data used to help children learn</vt:lpstr>
      <vt:lpstr>Example: Big Data used for building management and energy efficiency</vt:lpstr>
      <vt:lpstr>Healthcare and Pharmaceuticals</vt:lpstr>
      <vt:lpstr>Example: Big Data driving culture of experimentation</vt:lpstr>
      <vt:lpstr>Example: Big Data used to help secure valuable assets</vt:lpstr>
      <vt:lpstr>Example: Big Data used to improve patient care</vt:lpstr>
      <vt:lpstr>Example: Big Data used to meet compliance</vt:lpstr>
      <vt:lpstr>Gaming</vt:lpstr>
      <vt:lpstr>Example: Big Data driving personalized customer offers</vt:lpstr>
      <vt:lpstr>Example: Big Data driving customer retention</vt:lpstr>
      <vt:lpstr>Manufacturing</vt:lpstr>
      <vt:lpstr>Example: Big Data drives predictive maintenance</vt:lpstr>
      <vt:lpstr>Connected Devices (IoT)</vt:lpstr>
      <vt:lpstr>Example: Big Data used for connected buildings</vt:lpstr>
      <vt:lpstr>Example: Big Data used for connected cars</vt:lpstr>
      <vt:lpstr>Example: Big Data saves lives</vt:lpstr>
      <vt:lpstr>Ultra Tendency &amp; Safecast Video</vt:lpstr>
      <vt:lpstr>Telco</vt:lpstr>
      <vt:lpstr>Example: Big Data in Telco</vt:lpstr>
      <vt:lpstr>Power and Utilities</vt:lpstr>
      <vt:lpstr>Example: Big Data makes electricity available for anybody</vt:lpstr>
      <vt:lpstr>Schneider Electric Video</vt:lpstr>
      <vt:lpstr>Example: Big Data in Utilities</vt:lpstr>
      <vt:lpstr>Example: Big Data helps conserve water</vt:lpstr>
      <vt:lpstr>Marketing</vt:lpstr>
      <vt:lpstr>Example: Big Data used for targeted customer advertisement</vt:lpstr>
      <vt:lpstr>Other</vt:lpstr>
      <vt:lpstr>Example: Big Data drives transformative 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FY17 Customer Evidence Library</dc:title>
  <dc:creator/>
  <cp:keywords/>
  <cp:lastModifiedBy/>
  <cp:revision>1</cp:revision>
  <dcterms:created xsi:type="dcterms:W3CDTF">2016-07-22T14:47:10Z</dcterms:created>
  <dcterms:modified xsi:type="dcterms:W3CDTF">2017-07-12T09:59:18Z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Topics">
    <vt:lpwstr>270;#sales scenarios|9c758ef8-070e-425a-bc32-6a0e5ba9321b;#347;#solutions|8edef101-9936-4179-aaeb-f4349f975729</vt:lpwstr>
  </property>
  <property fmtid="{D5CDD505-2E9C-101B-9397-08002B2CF9AE}" pid="7" name="Groups">
    <vt:lpwstr>399;#SQL Server Marketing|bb7921b3-c1d8-4da4-b894-8b6075d9546d;#42;#Cloud and Enterprise Marketing Group|4f75e184-e5aa-4234-a07f-b032d60df254</vt:lpwstr>
  </property>
  <property fmtid="{D5CDD505-2E9C-101B-9397-08002B2CF9AE}" pid="8" name="Industries">
    <vt:lpwstr/>
  </property>
  <property fmtid="{D5CDD505-2E9C-101B-9397-08002B2CF9AE}" pid="9" name="Roles">
    <vt:lpwstr/>
  </property>
  <property fmtid="{D5CDD505-2E9C-101B-9397-08002B2CF9AE}" pid="10" name="Competitors">
    <vt:lpwstr/>
  </property>
  <property fmtid="{D5CDD505-2E9C-101B-9397-08002B2CF9AE}" pid="11" name="SMSGDomain">
    <vt:lpwstr>21;#Cloud and Enterprise|adc2fe87-c79a-4ded-a449-3f86b954069d;#20;#Microsoft Azure Domain|d600a391-d529-4311-892b-2c05c1ab2538;#82;#SQL Server Domain|0c0f1824-39dc-4b26-8c74-eff4364b812b;#22;#Server and Tools Business|6783548d-8609-4f97-be4a-4ca2616905a6</vt:lpwstr>
  </property>
  <property fmtid="{D5CDD505-2E9C-101B-9397-08002B2CF9AE}" pid="12" name="BusinessArchitecture">
    <vt:lpwstr>401;#modern data warehouses|73a3f3c0-b1f4-4059-b3f7-d568167cd895</vt:lpwstr>
  </property>
  <property fmtid="{D5CDD505-2E9C-101B-9397-08002B2CF9AE}" pid="13" name="Products">
    <vt:lpwstr>133;#Microsoft Azure HDInsight Service|caa4b4da-5318-4157-9150-05739acda99c;#26;#Microsoft Azure|669a3112-5edf-444b-a003-630063601f07;#73;#Microsoft SQL Server|261ba873-f3ab-420e-96d6-e3004596a551</vt:lpwstr>
  </property>
  <property fmtid="{D5CDD505-2E9C-101B-9397-08002B2CF9AE}" pid="14" name="Segments">
    <vt:lpwstr/>
  </property>
  <property fmtid="{D5CDD505-2E9C-101B-9397-08002B2CF9AE}" pid="15" name="ActivitiesAndPrograms">
    <vt:lpwstr/>
  </property>
  <property fmtid="{D5CDD505-2E9C-101B-9397-08002B2CF9AE}" pid="16" name="Partners">
    <vt:lpwstr/>
  </property>
  <property fmtid="{D5CDD505-2E9C-101B-9397-08002B2CF9AE}" pid="17" name="_dlc_policyId">
    <vt:lpwstr/>
  </property>
  <property fmtid="{D5CDD505-2E9C-101B-9397-08002B2CF9AE}" pid="18" name="ItemRetentionFormula">
    <vt:lpwstr/>
  </property>
  <property fmtid="{D5CDD505-2E9C-101B-9397-08002B2CF9AE}" pid="19" name="_dlc_DocIdItemGuid">
    <vt:lpwstr>bd6963f0-d236-4275-9f7e-f37acf94fa55</vt:lpwstr>
  </property>
  <property fmtid="{D5CDD505-2E9C-101B-9397-08002B2CF9AE}" pid="20" name="of67e5d4b76f4a9db8769983fda9cec0">
    <vt:lpwstr/>
  </property>
  <property fmtid="{D5CDD505-2E9C-101B-9397-08002B2CF9AE}" pid="21" name="NewsType">
    <vt:lpwstr/>
  </property>
  <property fmtid="{D5CDD505-2E9C-101B-9397-08002B2CF9AE}" pid="22" name="Confidentiality">
    <vt:lpwstr>14;#customer ready|8986c41d-21c5-4f8f-8a12-ea4625b46858</vt:lpwstr>
  </property>
  <property fmtid="{D5CDD505-2E9C-101B-9397-08002B2CF9AE}" pid="23" name="ItemType">
    <vt:lpwstr>45;#customer evidence|71fa8f13-9b39-493f-b78c-52fd35fdec75;#351;#feedback requests|00ce1828-98a3-430e-af54-eda270e1be04</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ies>
</file>